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293" r:id="rId3"/>
    <p:sldId id="262" r:id="rId4"/>
    <p:sldId id="263" r:id="rId5"/>
    <p:sldId id="279" r:id="rId6"/>
    <p:sldId id="276" r:id="rId7"/>
    <p:sldId id="277" r:id="rId8"/>
    <p:sldId id="283" r:id="rId9"/>
    <p:sldId id="296" r:id="rId10"/>
    <p:sldId id="295" r:id="rId11"/>
    <p:sldId id="298" r:id="rId12"/>
    <p:sldId id="303" r:id="rId13"/>
    <p:sldId id="299" r:id="rId14"/>
    <p:sldId id="300" r:id="rId15"/>
    <p:sldId id="301" r:id="rId16"/>
    <p:sldId id="302" r:id="rId17"/>
    <p:sldId id="304" r:id="rId18"/>
    <p:sldId id="305" r:id="rId19"/>
    <p:sldId id="307" r:id="rId20"/>
    <p:sldId id="328" r:id="rId21"/>
    <p:sldId id="306" r:id="rId22"/>
    <p:sldId id="308" r:id="rId23"/>
    <p:sldId id="310" r:id="rId24"/>
    <p:sldId id="312" r:id="rId25"/>
    <p:sldId id="314" r:id="rId26"/>
    <p:sldId id="313" r:id="rId27"/>
    <p:sldId id="315" r:id="rId28"/>
    <p:sldId id="317" r:id="rId29"/>
    <p:sldId id="316" r:id="rId30"/>
    <p:sldId id="318" r:id="rId31"/>
    <p:sldId id="319" r:id="rId32"/>
    <p:sldId id="329" r:id="rId33"/>
    <p:sldId id="330" r:id="rId34"/>
    <p:sldId id="332" r:id="rId35"/>
    <p:sldId id="333" r:id="rId36"/>
    <p:sldId id="334" r:id="rId37"/>
    <p:sldId id="335" r:id="rId38"/>
    <p:sldId id="337" r:id="rId39"/>
    <p:sldId id="336" r:id="rId40"/>
    <p:sldId id="331" r:id="rId41"/>
    <p:sldId id="267" r:id="rId42"/>
  </p:sldIdLst>
  <p:sldSz cx="9144000" cy="6858000" type="screen4x3"/>
  <p:notesSz cx="6997700" cy="92837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3399"/>
    <a:srgbClr val="0033CC"/>
    <a:srgbClr val="0000FF"/>
    <a:srgbClr val="CCFFFF"/>
    <a:srgbClr val="33CC33"/>
    <a:srgbClr val="F8F8F8"/>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446" autoAdjust="0"/>
    <p:restoredTop sz="88992" autoAdjust="0"/>
  </p:normalViewPr>
  <p:slideViewPr>
    <p:cSldViewPr>
      <p:cViewPr>
        <p:scale>
          <a:sx n="100" d="100"/>
          <a:sy n="100" d="100"/>
        </p:scale>
        <p:origin x="-186" y="13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92" y="-72"/>
      </p:cViewPr>
      <p:guideLst>
        <p:guide orient="horz" pos="2924"/>
        <p:guide pos="2205"/>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303212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96259" name="Rectangle 3"/>
          <p:cNvSpPr>
            <a:spLocks noGrp="1" noChangeArrowheads="1"/>
          </p:cNvSpPr>
          <p:nvPr>
            <p:ph type="dt" sz="quarter" idx="1"/>
          </p:nvPr>
        </p:nvSpPr>
        <p:spPr bwMode="auto">
          <a:xfrm>
            <a:off x="3963988" y="0"/>
            <a:ext cx="303212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6260" name="Rectangle 4"/>
          <p:cNvSpPr>
            <a:spLocks noGrp="1" noChangeArrowheads="1"/>
          </p:cNvSpPr>
          <p:nvPr>
            <p:ph type="ftr" sz="quarter" idx="2"/>
          </p:nvPr>
        </p:nvSpPr>
        <p:spPr bwMode="auto">
          <a:xfrm>
            <a:off x="0" y="8816975"/>
            <a:ext cx="303212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96261" name="Rectangle 5"/>
          <p:cNvSpPr>
            <a:spLocks noGrp="1" noChangeArrowheads="1"/>
          </p:cNvSpPr>
          <p:nvPr>
            <p:ph type="sldNum" sz="quarter" idx="3"/>
          </p:nvPr>
        </p:nvSpPr>
        <p:spPr bwMode="auto">
          <a:xfrm>
            <a:off x="3963988" y="8816975"/>
            <a:ext cx="303212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160442C-F98C-4EB6-8DEC-4834A2E65ACD}"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212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1">
                <a:solidFill>
                  <a:srgbClr val="33CC33"/>
                </a:solidFill>
              </a:defRPr>
            </a:lvl1pPr>
          </a:lstStyle>
          <a:p>
            <a:r>
              <a:rPr lang="en-US"/>
              <a:t>UNCLASSIFIED/FOUO</a:t>
            </a:r>
          </a:p>
        </p:txBody>
      </p:sp>
      <p:sp>
        <p:nvSpPr>
          <p:cNvPr id="4099" name="Rectangle 3"/>
          <p:cNvSpPr>
            <a:spLocks noGrp="1" noChangeArrowheads="1"/>
          </p:cNvSpPr>
          <p:nvPr>
            <p:ph type="dt" idx="1"/>
          </p:nvPr>
        </p:nvSpPr>
        <p:spPr bwMode="auto">
          <a:xfrm>
            <a:off x="3963988" y="0"/>
            <a:ext cx="303212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Rot="1" noChangeArrowheads="1" noTextEdit="1"/>
          </p:cNvSpPr>
          <p:nvPr>
            <p:ph type="sldImg" idx="2"/>
          </p:nvPr>
        </p:nvSpPr>
        <p:spPr bwMode="auto">
          <a:xfrm>
            <a:off x="1179513" y="696913"/>
            <a:ext cx="4640262" cy="34798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816975"/>
            <a:ext cx="303212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1">
                <a:solidFill>
                  <a:srgbClr val="33CC33"/>
                </a:solidFill>
              </a:defRPr>
            </a:lvl1pPr>
          </a:lstStyle>
          <a:p>
            <a:endParaRPr lang="en-US"/>
          </a:p>
          <a:p>
            <a:r>
              <a:rPr lang="en-US"/>
              <a:t>UNCLASSIFIED/FOUO</a:t>
            </a:r>
          </a:p>
        </p:txBody>
      </p:sp>
      <p:sp>
        <p:nvSpPr>
          <p:cNvPr id="4103" name="Rectangle 7"/>
          <p:cNvSpPr>
            <a:spLocks noGrp="1" noChangeArrowheads="1"/>
          </p:cNvSpPr>
          <p:nvPr>
            <p:ph type="sldNum" sz="quarter" idx="5"/>
          </p:nvPr>
        </p:nvSpPr>
        <p:spPr bwMode="auto">
          <a:xfrm>
            <a:off x="3963988" y="8816975"/>
            <a:ext cx="303212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30A67B7-3B1A-4307-B029-7B881E00184D}" type="slidenum">
              <a:rPr lang="en-US"/>
              <a:pPr/>
              <a:t>‹#›</a:t>
            </a:fld>
            <a:endParaRPr lang="en-US"/>
          </a:p>
        </p:txBody>
      </p:sp>
    </p:spTree>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hdr" sz="quarter"/>
          </p:nvPr>
        </p:nvSpPr>
        <p:spPr>
          <a:ln/>
        </p:spPr>
        <p:txBody>
          <a:bodyPr/>
          <a:lstStyle/>
          <a:p>
            <a:r>
              <a:rPr lang="en-US"/>
              <a:t>UNCLASSIFIED/FOUO</a:t>
            </a:r>
          </a:p>
        </p:txBody>
      </p:sp>
      <p:sp>
        <p:nvSpPr>
          <p:cNvPr id="5" name="Rectangle 6"/>
          <p:cNvSpPr>
            <a:spLocks noGrp="1" noChangeArrowheads="1"/>
          </p:cNvSpPr>
          <p:nvPr>
            <p:ph type="ftr" sz="quarter" idx="4"/>
          </p:nvPr>
        </p:nvSpPr>
        <p:spPr>
          <a:ln/>
        </p:spPr>
        <p:txBody>
          <a:bodyPr/>
          <a:lstStyle/>
          <a:p>
            <a:endParaRPr lang="en-US"/>
          </a:p>
          <a:p>
            <a:r>
              <a:rPr lang="en-US"/>
              <a:t>UNCLASSIFIED/FOUO</a:t>
            </a:r>
            <a:endParaRPr lang="en-US" b="0">
              <a:solidFill>
                <a:schemeClr val="tx1"/>
              </a:solidFill>
            </a:endParaRPr>
          </a:p>
        </p:txBody>
      </p:sp>
      <p:sp>
        <p:nvSpPr>
          <p:cNvPr id="6" name="Rectangle 7"/>
          <p:cNvSpPr>
            <a:spLocks noGrp="1" noChangeArrowheads="1"/>
          </p:cNvSpPr>
          <p:nvPr>
            <p:ph type="sldNum" sz="quarter" idx="5"/>
          </p:nvPr>
        </p:nvSpPr>
        <p:spPr>
          <a:ln/>
        </p:spPr>
        <p:txBody>
          <a:bodyPr/>
          <a:lstStyle/>
          <a:p>
            <a:fld id="{9519F4F0-04CB-45D7-9F8C-9A506BF51B62}" type="slidenum">
              <a:rPr lang="en-US"/>
              <a:pPr/>
              <a:t>1</a:t>
            </a:fld>
            <a:endParaRPr lang="en-US"/>
          </a:p>
        </p:txBody>
      </p:sp>
      <p:sp>
        <p:nvSpPr>
          <p:cNvPr id="88066" name="Rectangle 2"/>
          <p:cNvSpPr>
            <a:spLocks noRot="1" noChangeArrowheads="1" noTextEdit="1"/>
          </p:cNvSpPr>
          <p:nvPr>
            <p:ph type="sldImg"/>
          </p:nvPr>
        </p:nvSpPr>
        <p:spPr>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UNCLASSIFIED/FOUO</a:t>
            </a:r>
          </a:p>
        </p:txBody>
      </p:sp>
      <p:sp>
        <p:nvSpPr>
          <p:cNvPr id="6" name="Rectangle 6"/>
          <p:cNvSpPr>
            <a:spLocks noGrp="1" noChangeArrowheads="1"/>
          </p:cNvSpPr>
          <p:nvPr>
            <p:ph type="ftr" sz="quarter" idx="4"/>
          </p:nvPr>
        </p:nvSpPr>
        <p:spPr>
          <a:ln/>
        </p:spPr>
        <p:txBody>
          <a:bodyPr/>
          <a:lstStyle/>
          <a:p>
            <a:endParaRPr lang="en-US"/>
          </a:p>
          <a:p>
            <a:r>
              <a:rPr lang="en-US"/>
              <a:t>UNCLASSIFIED/FOUO</a:t>
            </a:r>
            <a:endParaRPr lang="en-US" b="0">
              <a:solidFill>
                <a:schemeClr val="tx1"/>
              </a:solidFill>
            </a:endParaRPr>
          </a:p>
        </p:txBody>
      </p:sp>
      <p:sp>
        <p:nvSpPr>
          <p:cNvPr id="7" name="Rectangle 7"/>
          <p:cNvSpPr>
            <a:spLocks noGrp="1" noChangeArrowheads="1"/>
          </p:cNvSpPr>
          <p:nvPr>
            <p:ph type="sldNum" sz="quarter" idx="5"/>
          </p:nvPr>
        </p:nvSpPr>
        <p:spPr>
          <a:ln/>
        </p:spPr>
        <p:txBody>
          <a:bodyPr/>
          <a:lstStyle/>
          <a:p>
            <a:fld id="{6217C91A-3676-4182-AB0D-3C4C7E4DED82}" type="slidenum">
              <a:rPr lang="en-US"/>
              <a:pPr/>
              <a:t>3</a:t>
            </a:fld>
            <a:endParaRPr lang="en-US"/>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t>Vocational training is critical to the development of any nation’s workforce. VoTechs provide the pool of technologically skilled laborers needed to operate and repair modern systems and equipment, ranging from farm machinery to IT networks, and serve as the skilled tradesmen (carpenters, plumbers, electricians) essential to everyday life. Deprived of this skill base, a nation’s civil and economic foundation would begin to fail, making growth extremely difficult. Systems would be idled, utilities would operate sporadically, communications and distribution networks would disintegrate, foreign investors would depart, and standards of living would decrease.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UNCLASSIFIED/FOUO</a:t>
            </a:r>
          </a:p>
        </p:txBody>
      </p:sp>
      <p:sp>
        <p:nvSpPr>
          <p:cNvPr id="6" name="Rectangle 6"/>
          <p:cNvSpPr>
            <a:spLocks noGrp="1" noChangeArrowheads="1"/>
          </p:cNvSpPr>
          <p:nvPr>
            <p:ph type="ftr" sz="quarter" idx="4"/>
          </p:nvPr>
        </p:nvSpPr>
        <p:spPr>
          <a:ln/>
        </p:spPr>
        <p:txBody>
          <a:bodyPr/>
          <a:lstStyle/>
          <a:p>
            <a:endParaRPr lang="en-US"/>
          </a:p>
          <a:p>
            <a:r>
              <a:rPr lang="en-US"/>
              <a:t>UNCLASSIFIED/FOUO</a:t>
            </a:r>
            <a:endParaRPr lang="en-US" b="0">
              <a:solidFill>
                <a:schemeClr val="tx1"/>
              </a:solidFill>
            </a:endParaRPr>
          </a:p>
        </p:txBody>
      </p:sp>
      <p:sp>
        <p:nvSpPr>
          <p:cNvPr id="7" name="Rectangle 7"/>
          <p:cNvSpPr>
            <a:spLocks noGrp="1" noChangeArrowheads="1"/>
          </p:cNvSpPr>
          <p:nvPr>
            <p:ph type="sldNum" sz="quarter" idx="5"/>
          </p:nvPr>
        </p:nvSpPr>
        <p:spPr>
          <a:ln/>
        </p:spPr>
        <p:txBody>
          <a:bodyPr/>
          <a:lstStyle/>
          <a:p>
            <a:fld id="{66A89E82-2E6B-449E-AF47-489F6FB1EB94}" type="slidenum">
              <a:rPr lang="en-US"/>
              <a:pPr/>
              <a:t>4</a:t>
            </a:fld>
            <a:endParaRPr lang="en-US"/>
          </a:p>
        </p:txBody>
      </p:sp>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sz="1000"/>
              <a:t>Exacerbated by years of neglect and mismanagement. MOLSA's vocational training program had weakened over the years preceding OIF, and few Iraqis received an up-to-date vocational education. The Ministry's compound on Palestine Street in Baghdad was commandeered by the Ministry of Military Industries. Instead of computer-skills training for the unemployed, Hussein's military machine taught chemical engineering. In place of air-conditioner repair instruction, the compound produced or assembled Rocket Propelled Grenade (RPG) cylinders. Rather than housing auto repair equipment, the center stored Scud missile nosecones. By the spring of 2003, the MOLSA was in shambles. Decades of Ba'athist oppression, an economy severely crippled by 8 years of the Iran-Iraq War (1980-88), the devastation of the Persian Gulf War in 1991, and 12 years of subsequent U.N. sanctions had brought the Ministry to its knees. </a:t>
            </a:r>
          </a:p>
          <a:p>
            <a:r>
              <a:rPr lang="en-US" sz="1000"/>
              <a:t>To make matters worse, following combat operations in 2003, many VoTechs were damaged; as a rule, even those that were structurally intact lost their equipment to looting. So, even those lucky enough to gain entry into a VoTech usually found themselves working with damaged and/or obsolete equipment. Iraqi national reconstruction and economic recovery require a host of skilled laborers, yet very few are being trained. In 2005 MoLSA’s twenty-three VoTech sites graduated only 3,700 students. </a:t>
            </a:r>
          </a:p>
          <a:p>
            <a:r>
              <a:rPr lang="en-US" sz="1000"/>
              <a:t>There are approximately 7 million (M) Iraqis between the ages of 15 and 30, of which 3.6M of these are males. Under the previous regime, these Iraqis received minimal education. Many of these citizens have little in the way of a future. The resulting disaffection and marginalization could result in large numbers remaining in or joining militias or anti-GoI groups, compounding existing problems throughout Iraq. Additionally, the lack of a trained skilled force will inhibit civil and economic development, resulting in a continued downtrend in standards of living, and millions of dollars in GDP loss.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UNCLASSIFIED/FOUO</a:t>
            </a:r>
          </a:p>
        </p:txBody>
      </p:sp>
      <p:sp>
        <p:nvSpPr>
          <p:cNvPr id="6" name="Rectangle 6"/>
          <p:cNvSpPr>
            <a:spLocks noGrp="1" noChangeArrowheads="1"/>
          </p:cNvSpPr>
          <p:nvPr>
            <p:ph type="ftr" sz="quarter" idx="4"/>
          </p:nvPr>
        </p:nvSpPr>
        <p:spPr>
          <a:ln/>
        </p:spPr>
        <p:txBody>
          <a:bodyPr/>
          <a:lstStyle/>
          <a:p>
            <a:endParaRPr lang="en-US"/>
          </a:p>
          <a:p>
            <a:r>
              <a:rPr lang="en-US"/>
              <a:t>UNCLASSIFIED/FOUO</a:t>
            </a:r>
            <a:endParaRPr lang="en-US" b="0">
              <a:solidFill>
                <a:schemeClr val="tx1"/>
              </a:solidFill>
            </a:endParaRPr>
          </a:p>
        </p:txBody>
      </p:sp>
      <p:sp>
        <p:nvSpPr>
          <p:cNvPr id="7" name="Rectangle 7"/>
          <p:cNvSpPr>
            <a:spLocks noGrp="1" noChangeArrowheads="1"/>
          </p:cNvSpPr>
          <p:nvPr>
            <p:ph type="sldNum" sz="quarter" idx="5"/>
          </p:nvPr>
        </p:nvSpPr>
        <p:spPr>
          <a:ln/>
        </p:spPr>
        <p:txBody>
          <a:bodyPr/>
          <a:lstStyle/>
          <a:p>
            <a:fld id="{4B561844-5822-4B2F-B241-AEBEBD359AFD}" type="slidenum">
              <a:rPr lang="en-US"/>
              <a:pPr/>
              <a:t>5</a:t>
            </a:fld>
            <a:endParaRPr lang="en-US"/>
          </a:p>
        </p:txBody>
      </p:sp>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a:t>This is the list of standard subjects that will be supported. The final list for each will be developed following the NGO site surveys, which will further evaluate area job market requirements and ensure that the site is physically suited to the subject instruction. Course MUST have a full, approved curriculum in order to receive CF funding. A couple of these subjects do not yet have full curriculum. Additional subjects could be considered on a case-by-case, site-by-site basis.</a:t>
            </a:r>
          </a:p>
          <a:p>
            <a:endParaRPr lang="en-US"/>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UNCLASSIFIED/FOUO</a:t>
            </a:r>
          </a:p>
        </p:txBody>
      </p:sp>
      <p:sp>
        <p:nvSpPr>
          <p:cNvPr id="6" name="Rectangle 6"/>
          <p:cNvSpPr>
            <a:spLocks noGrp="1" noChangeArrowheads="1"/>
          </p:cNvSpPr>
          <p:nvPr>
            <p:ph type="ftr" sz="quarter" idx="4"/>
          </p:nvPr>
        </p:nvSpPr>
        <p:spPr>
          <a:ln/>
        </p:spPr>
        <p:txBody>
          <a:bodyPr/>
          <a:lstStyle/>
          <a:p>
            <a:endParaRPr lang="en-US"/>
          </a:p>
          <a:p>
            <a:r>
              <a:rPr lang="en-US"/>
              <a:t>UNCLASSIFIED/FOUO</a:t>
            </a:r>
            <a:endParaRPr lang="en-US" b="0">
              <a:solidFill>
                <a:schemeClr val="tx1"/>
              </a:solidFill>
            </a:endParaRPr>
          </a:p>
        </p:txBody>
      </p:sp>
      <p:sp>
        <p:nvSpPr>
          <p:cNvPr id="7" name="Rectangle 7"/>
          <p:cNvSpPr>
            <a:spLocks noGrp="1" noChangeArrowheads="1"/>
          </p:cNvSpPr>
          <p:nvPr>
            <p:ph type="sldNum" sz="quarter" idx="5"/>
          </p:nvPr>
        </p:nvSpPr>
        <p:spPr>
          <a:ln/>
        </p:spPr>
        <p:txBody>
          <a:bodyPr/>
          <a:lstStyle/>
          <a:p>
            <a:fld id="{9287B151-87C8-4FF3-B298-022952141343}" type="slidenum">
              <a:rPr lang="en-US"/>
              <a:pPr/>
              <a:t>6</a:t>
            </a:fld>
            <a:endParaRPr lang="en-US"/>
          </a:p>
        </p:txBody>
      </p:sp>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a:t>The next series of slides illustrate the location of existing and potential MoLSA VoTech sites across Iraq, and how they fit into the program.</a:t>
            </a:r>
          </a:p>
          <a:p>
            <a:endParaRPr lang="en-US"/>
          </a:p>
          <a:p>
            <a:r>
              <a:rPr lang="en-US"/>
              <a:t>This map depicts the four sites (blue stars) where C9 is providing facilities rehabilitation and equipment, which are also priority CSP sites. These facilities are being operationalized by USAID. Kirkuk and Mosul will be conducting classes before the end of April. The Basra sites have more significant facilities requirements and require follow-on engineering assessments. There is no estimated date for classes to begin, but it will probably not be before early June.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UNCLASSIFIED/FOUO</a:t>
            </a:r>
          </a:p>
        </p:txBody>
      </p:sp>
      <p:sp>
        <p:nvSpPr>
          <p:cNvPr id="6" name="Rectangle 6"/>
          <p:cNvSpPr>
            <a:spLocks noGrp="1" noChangeArrowheads="1"/>
          </p:cNvSpPr>
          <p:nvPr>
            <p:ph type="ftr" sz="quarter" idx="4"/>
          </p:nvPr>
        </p:nvSpPr>
        <p:spPr>
          <a:ln/>
        </p:spPr>
        <p:txBody>
          <a:bodyPr/>
          <a:lstStyle/>
          <a:p>
            <a:endParaRPr lang="en-US"/>
          </a:p>
          <a:p>
            <a:r>
              <a:rPr lang="en-US"/>
              <a:t>UNCLASSIFIED/FOUO</a:t>
            </a:r>
            <a:endParaRPr lang="en-US" b="0">
              <a:solidFill>
                <a:schemeClr val="tx1"/>
              </a:solidFill>
            </a:endParaRPr>
          </a:p>
        </p:txBody>
      </p:sp>
      <p:sp>
        <p:nvSpPr>
          <p:cNvPr id="7" name="Rectangle 7"/>
          <p:cNvSpPr>
            <a:spLocks noGrp="1" noChangeArrowheads="1"/>
          </p:cNvSpPr>
          <p:nvPr>
            <p:ph type="sldNum" sz="quarter" idx="5"/>
          </p:nvPr>
        </p:nvSpPr>
        <p:spPr>
          <a:ln/>
        </p:spPr>
        <p:txBody>
          <a:bodyPr/>
          <a:lstStyle/>
          <a:p>
            <a:fld id="{3C0B49F8-F68D-4CAA-BA7C-E75D0F536612}" type="slidenum">
              <a:rPr lang="en-US"/>
              <a:pPr/>
              <a:t>7</a:t>
            </a:fld>
            <a:endParaRPr lang="en-US"/>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a:t>This map illustrates the Baghdad VoTech sites. The three sites shown in purple have been operational since 4Q06, and have trained over 1700 students to date.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UNCLASSIFIED/FOUO</a:t>
            </a:r>
          </a:p>
        </p:txBody>
      </p:sp>
      <p:sp>
        <p:nvSpPr>
          <p:cNvPr id="6" name="Rectangle 6"/>
          <p:cNvSpPr>
            <a:spLocks noGrp="1" noChangeArrowheads="1"/>
          </p:cNvSpPr>
          <p:nvPr>
            <p:ph type="ftr" sz="quarter" idx="4"/>
          </p:nvPr>
        </p:nvSpPr>
        <p:spPr>
          <a:ln/>
        </p:spPr>
        <p:txBody>
          <a:bodyPr/>
          <a:lstStyle/>
          <a:p>
            <a:endParaRPr lang="en-US"/>
          </a:p>
          <a:p>
            <a:r>
              <a:rPr lang="en-US"/>
              <a:t>UNCLASSIFIED/FOUO</a:t>
            </a:r>
            <a:endParaRPr lang="en-US" b="0">
              <a:solidFill>
                <a:schemeClr val="tx1"/>
              </a:solidFill>
            </a:endParaRPr>
          </a:p>
        </p:txBody>
      </p:sp>
      <p:sp>
        <p:nvSpPr>
          <p:cNvPr id="7" name="Rectangle 7"/>
          <p:cNvSpPr>
            <a:spLocks noGrp="1" noChangeArrowheads="1"/>
          </p:cNvSpPr>
          <p:nvPr>
            <p:ph type="sldNum" sz="quarter" idx="5"/>
          </p:nvPr>
        </p:nvSpPr>
        <p:spPr>
          <a:ln/>
        </p:spPr>
        <p:txBody>
          <a:bodyPr/>
          <a:lstStyle/>
          <a:p>
            <a:fld id="{DAEE4E70-A5C6-4EB1-B9A8-D06A1FFC9237}" type="slidenum">
              <a:rPr lang="en-US"/>
              <a:pPr/>
              <a:t>8</a:t>
            </a:fld>
            <a:endParaRPr lang="en-US"/>
          </a:p>
        </p:txBody>
      </p:sp>
      <p:sp>
        <p:nvSpPr>
          <p:cNvPr id="136194" name="Rectangle 2"/>
          <p:cNvSpPr>
            <a:spLocks noRot="1"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en-US"/>
              <a:t>This map depicts the two sites (green stars) where C9 is providing facilities rehabilitation and equipment, which are also CSP sites. However, they are lower priority areas, and USAID has not yet set a schedule for operations. These sites will be surveyed in March and, depending on their physical condition, could be ready for USAID or GoI-sponsored classes by late June or early July.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UNCLASSIFIED/FOUO</a:t>
            </a:r>
          </a:p>
        </p:txBody>
      </p:sp>
      <p:sp>
        <p:nvSpPr>
          <p:cNvPr id="6" name="Rectangle 6"/>
          <p:cNvSpPr>
            <a:spLocks noGrp="1" noChangeArrowheads="1"/>
          </p:cNvSpPr>
          <p:nvPr>
            <p:ph type="ftr" sz="quarter" idx="4"/>
          </p:nvPr>
        </p:nvSpPr>
        <p:spPr>
          <a:ln/>
        </p:spPr>
        <p:txBody>
          <a:bodyPr/>
          <a:lstStyle/>
          <a:p>
            <a:endParaRPr lang="en-US"/>
          </a:p>
          <a:p>
            <a:r>
              <a:rPr lang="en-US"/>
              <a:t>UNCLASSIFIED/FOUO</a:t>
            </a:r>
            <a:endParaRPr lang="en-US" b="0">
              <a:solidFill>
                <a:schemeClr val="tx1"/>
              </a:solidFill>
            </a:endParaRPr>
          </a:p>
        </p:txBody>
      </p:sp>
      <p:sp>
        <p:nvSpPr>
          <p:cNvPr id="7" name="Rectangle 7"/>
          <p:cNvSpPr>
            <a:spLocks noGrp="1" noChangeArrowheads="1"/>
          </p:cNvSpPr>
          <p:nvPr>
            <p:ph type="sldNum" sz="quarter" idx="5"/>
          </p:nvPr>
        </p:nvSpPr>
        <p:spPr>
          <a:ln/>
        </p:spPr>
        <p:txBody>
          <a:bodyPr/>
          <a:lstStyle/>
          <a:p>
            <a:fld id="{84B9B731-84D2-45DF-A341-0DA7B6D430E9}" type="slidenum">
              <a:rPr lang="en-US"/>
              <a:pPr/>
              <a:t>41</a:t>
            </a:fld>
            <a:endParaRPr lang="en-US"/>
          </a:p>
        </p:txBody>
      </p:sp>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t>As we mentioned in our opening remarks, vocational training is critical to the development of any nation’s workforce. Iraqi VoTechs are operating far below capacity, and are in urgent need of rehabilitation. Over the past 15 years, deprived of this skill base, the nation’s civil and economic foundation has begun to fail, making growth extremely difficult. Systems are being idled, utilities are operating sporadically, communications and distribution networks are disintegrating, foreign investors have departed, and standards of living have decreased.  </a:t>
            </a:r>
          </a:p>
          <a:p>
            <a:r>
              <a:rPr lang="en-US"/>
              <a:t>C9 and USAID have combined to establish a sustainable, comprehensive program to begin solving this problem.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92C912-CCF1-49FB-AE93-259E6C708F5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9EBB4F-D9DF-4B18-B9D6-6087B80BE88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E7B0C1-C3EA-4184-B7F7-4FFE020DE60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328C663-C4AB-40DE-8F6B-D6151B077E8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829A34-DBB4-4AC9-9B16-832B97F5854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549AA4-8B64-406F-BF30-D4B9A18BEFC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A830A78-C636-4AFE-B907-B582D71D094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4B04C77-57A1-4165-A44C-67D401A04D4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EDD3358-4827-4D60-9619-5F8BA1688BA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706BEB2-2B4E-47B5-96CD-BB03FC35D69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FBEFC7D-4129-45D9-B1FC-5A1BF1E554C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EB882C8-F1D5-4FF4-A28D-90285C6D479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B012BB9-FAC7-4F47-9C8D-EB43AAB4FC40}" type="slidenum">
              <a:rPr lang="en-US"/>
              <a:pPr/>
              <a:t>‹#›</a:t>
            </a:fld>
            <a:endParaRPr lang="en-US"/>
          </a:p>
        </p:txBody>
      </p:sp>
      <p:sp>
        <p:nvSpPr>
          <p:cNvPr id="1031" name="Text Box 7"/>
          <p:cNvSpPr txBox="1">
            <a:spLocks noChangeArrowheads="1"/>
          </p:cNvSpPr>
          <p:nvPr userDrawn="1"/>
        </p:nvSpPr>
        <p:spPr bwMode="auto">
          <a:xfrm>
            <a:off x="0" y="0"/>
            <a:ext cx="2362200" cy="336550"/>
          </a:xfrm>
          <a:prstGeom prst="rect">
            <a:avLst/>
          </a:prstGeom>
          <a:noFill/>
          <a:ln w="9525">
            <a:noFill/>
            <a:miter lim="800000"/>
            <a:headEnd/>
            <a:tailEnd/>
          </a:ln>
          <a:effectLst/>
        </p:spPr>
        <p:txBody>
          <a:bodyPr>
            <a:spAutoFit/>
          </a:bodyPr>
          <a:lstStyle/>
          <a:p>
            <a:pPr>
              <a:spcBef>
                <a:spcPct val="50000"/>
              </a:spcBef>
            </a:pPr>
            <a:r>
              <a:rPr lang="en-US" sz="1600" b="1">
                <a:solidFill>
                  <a:srgbClr val="33CC33"/>
                </a:solidFill>
              </a:rPr>
              <a:t>UNCLASSIFIED/FOUO</a:t>
            </a:r>
          </a:p>
        </p:txBody>
      </p:sp>
      <p:sp>
        <p:nvSpPr>
          <p:cNvPr id="1032" name="Text Box 8"/>
          <p:cNvSpPr txBox="1">
            <a:spLocks noChangeArrowheads="1"/>
          </p:cNvSpPr>
          <p:nvPr userDrawn="1"/>
        </p:nvSpPr>
        <p:spPr bwMode="auto">
          <a:xfrm>
            <a:off x="6781800" y="6521450"/>
            <a:ext cx="2362200" cy="336550"/>
          </a:xfrm>
          <a:prstGeom prst="rect">
            <a:avLst/>
          </a:prstGeom>
          <a:noFill/>
          <a:ln w="9525">
            <a:noFill/>
            <a:miter lim="800000"/>
            <a:headEnd/>
            <a:tailEnd/>
          </a:ln>
          <a:effectLst/>
        </p:spPr>
        <p:txBody>
          <a:bodyPr>
            <a:spAutoFit/>
          </a:bodyPr>
          <a:lstStyle/>
          <a:p>
            <a:pPr>
              <a:spcBef>
                <a:spcPct val="50000"/>
              </a:spcBef>
            </a:pPr>
            <a:r>
              <a:rPr lang="en-US" sz="1600" b="1">
                <a:solidFill>
                  <a:srgbClr val="33CC33"/>
                </a:solidFill>
              </a:rPr>
              <a:t>UNCLASSIFIED/FOUO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3657600" y="1600200"/>
            <a:ext cx="4902200" cy="1939925"/>
          </a:xfrm>
          <a:prstGeom prst="rect">
            <a:avLst/>
          </a:prstGeom>
          <a:noFill/>
          <a:ln w="9525">
            <a:noFill/>
            <a:miter lim="800000"/>
            <a:headEnd/>
            <a:tailEnd/>
          </a:ln>
          <a:effectLst/>
        </p:spPr>
        <p:txBody>
          <a:bodyPr anchor="ctr"/>
          <a:lstStyle/>
          <a:p>
            <a:r>
              <a:rPr lang="en-US" sz="4000" b="1">
                <a:solidFill>
                  <a:schemeClr val="tx2"/>
                </a:solidFill>
                <a:effectLst>
                  <a:outerShdw blurRad="38100" dist="38100" dir="2700000" algn="tl">
                    <a:srgbClr val="C0C0C0"/>
                  </a:outerShdw>
                </a:effectLst>
              </a:rPr>
              <a:t>Vocational Technical (VoTech) Program</a:t>
            </a:r>
          </a:p>
        </p:txBody>
      </p:sp>
      <p:sp>
        <p:nvSpPr>
          <p:cNvPr id="2055" name="Text Box 7"/>
          <p:cNvSpPr txBox="1">
            <a:spLocks noChangeArrowheads="1"/>
          </p:cNvSpPr>
          <p:nvPr/>
        </p:nvSpPr>
        <p:spPr bwMode="auto">
          <a:xfrm>
            <a:off x="355600" y="5213350"/>
            <a:ext cx="8456613" cy="703263"/>
          </a:xfrm>
          <a:prstGeom prst="rect">
            <a:avLst/>
          </a:prstGeom>
          <a:noFill/>
          <a:ln w="9525">
            <a:noFill/>
            <a:miter lim="800000"/>
            <a:headEnd/>
            <a:tailEnd/>
          </a:ln>
          <a:effectLst/>
        </p:spPr>
        <p:txBody>
          <a:bodyPr>
            <a:spAutoFit/>
          </a:bodyPr>
          <a:lstStyle/>
          <a:p>
            <a:pPr>
              <a:spcBef>
                <a:spcPct val="50000"/>
              </a:spcBef>
            </a:pPr>
            <a:r>
              <a:rPr lang="en-US" sz="1600" b="1">
                <a:solidFill>
                  <a:srgbClr val="33CC33"/>
                </a:solidFill>
              </a:rPr>
              <a:t>OVERALL CLASSIFICATION OF THIS BRIEFING IS</a:t>
            </a:r>
          </a:p>
          <a:p>
            <a:pPr>
              <a:spcBef>
                <a:spcPct val="50000"/>
              </a:spcBef>
            </a:pPr>
            <a:r>
              <a:rPr lang="en-US" sz="1600" b="1">
                <a:solidFill>
                  <a:srgbClr val="33CC33"/>
                </a:solidFill>
              </a:rPr>
              <a:t>UNCLASSIFIED/FOR OFFICIAL USE ONLY</a:t>
            </a:r>
          </a:p>
        </p:txBody>
      </p:sp>
      <p:graphicFrame>
        <p:nvGraphicFramePr>
          <p:cNvPr id="2056" name="Object 8"/>
          <p:cNvGraphicFramePr>
            <a:graphicFrameLocks noChangeAspect="1"/>
          </p:cNvGraphicFramePr>
          <p:nvPr/>
        </p:nvGraphicFramePr>
        <p:xfrm>
          <a:off x="152400" y="533400"/>
          <a:ext cx="1752600" cy="1752600"/>
        </p:xfrm>
        <a:graphic>
          <a:graphicData uri="http://schemas.openxmlformats.org/presentationml/2006/ole">
            <p:oleObj spid="_x0000_s2056" name="Bitmap Image" r:id="rId4" imgW="10704762" imgH="10704762" progId="Paint.Picture">
              <p:embed/>
            </p:oleObj>
          </a:graphicData>
        </a:graphic>
      </p:graphicFrame>
      <p:pic>
        <p:nvPicPr>
          <p:cNvPr id="2057" name="Picture 9"/>
          <p:cNvPicPr>
            <a:picLocks noChangeAspect="1" noChangeArrowheads="1"/>
          </p:cNvPicPr>
          <p:nvPr/>
        </p:nvPicPr>
        <p:blipFill>
          <a:blip r:embed="rId5" cstate="screen"/>
          <a:srcRect/>
          <a:stretch>
            <a:fillRect/>
          </a:stretch>
        </p:blipFill>
        <p:spPr bwMode="auto">
          <a:xfrm>
            <a:off x="1676400" y="2057400"/>
            <a:ext cx="1981200" cy="1981200"/>
          </a:xfrm>
          <a:prstGeom prst="rect">
            <a:avLst/>
          </a:prstGeom>
          <a:noFill/>
        </p:spPr>
      </p:pic>
      <p:pic>
        <p:nvPicPr>
          <p:cNvPr id="2058" name="Picture 10" descr="358UnitCrest"/>
          <p:cNvPicPr>
            <a:picLocks noChangeAspect="1" noChangeArrowheads="1"/>
          </p:cNvPicPr>
          <p:nvPr/>
        </p:nvPicPr>
        <p:blipFill>
          <a:blip r:embed="rId6"/>
          <a:srcRect/>
          <a:stretch>
            <a:fillRect/>
          </a:stretch>
        </p:blipFill>
        <p:spPr bwMode="auto">
          <a:xfrm>
            <a:off x="152400" y="3886200"/>
            <a:ext cx="1828800" cy="179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3" name="Rectangle 7"/>
          <p:cNvSpPr>
            <a:spLocks noGrp="1" noChangeArrowheads="1"/>
          </p:cNvSpPr>
          <p:nvPr>
            <p:ph type="title"/>
          </p:nvPr>
        </p:nvSpPr>
        <p:spPr/>
        <p:txBody>
          <a:bodyPr/>
          <a:lstStyle/>
          <a:p>
            <a:r>
              <a:rPr lang="en-US"/>
              <a:t>Mosul VoTech</a:t>
            </a:r>
          </a:p>
        </p:txBody>
      </p:sp>
      <p:sp>
        <p:nvSpPr>
          <p:cNvPr id="162825" name="Rectangle 9"/>
          <p:cNvSpPr>
            <a:spLocks noGrp="1" noChangeArrowheads="1"/>
          </p:cNvSpPr>
          <p:nvPr>
            <p:ph type="clipArt" sz="half" idx="2"/>
          </p:nvPr>
        </p:nvSpPr>
        <p:spPr/>
      </p:sp>
      <p:pic>
        <p:nvPicPr>
          <p:cNvPr id="162826" name="Picture 10" descr="Mosel-2"/>
          <p:cNvPicPr>
            <a:picLocks noChangeAspect="1" noChangeArrowheads="1"/>
          </p:cNvPicPr>
          <p:nvPr/>
        </p:nvPicPr>
        <p:blipFill>
          <a:blip r:embed="rId2" cstate="screen"/>
          <a:srcRect/>
          <a:stretch>
            <a:fillRect/>
          </a:stretch>
        </p:blipFill>
        <p:spPr bwMode="auto">
          <a:xfrm>
            <a:off x="762000" y="1371600"/>
            <a:ext cx="8001000" cy="4724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idx="4294967295"/>
          </p:nvPr>
        </p:nvSpPr>
        <p:spPr>
          <a:xfrm>
            <a:off x="0" y="0"/>
            <a:ext cx="8229600" cy="1143000"/>
          </a:xfrm>
        </p:spPr>
        <p:txBody>
          <a:bodyPr/>
          <a:lstStyle/>
          <a:p>
            <a:r>
              <a:rPr lang="en-US"/>
              <a:t>        Kirkuk VoTech Center</a:t>
            </a:r>
          </a:p>
        </p:txBody>
      </p:sp>
      <p:pic>
        <p:nvPicPr>
          <p:cNvPr id="169991" name="Picture 7" descr="Kirkuk"/>
          <p:cNvPicPr>
            <a:picLocks noChangeAspect="1" noChangeArrowheads="1"/>
          </p:cNvPicPr>
          <p:nvPr/>
        </p:nvPicPr>
        <p:blipFill>
          <a:blip r:embed="rId2" cstate="screen"/>
          <a:srcRect/>
          <a:stretch>
            <a:fillRect/>
          </a:stretch>
        </p:blipFill>
        <p:spPr bwMode="auto">
          <a:xfrm>
            <a:off x="1219200" y="1219200"/>
            <a:ext cx="6934200" cy="52133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idx="4294967295"/>
          </p:nvPr>
        </p:nvSpPr>
        <p:spPr>
          <a:xfrm>
            <a:off x="0" y="274638"/>
            <a:ext cx="8229600" cy="1143000"/>
          </a:xfrm>
        </p:spPr>
        <p:txBody>
          <a:bodyPr/>
          <a:lstStyle/>
          <a:p>
            <a:r>
              <a:rPr lang="en-US"/>
              <a:t>        Kirkuk VoTech Center</a:t>
            </a:r>
          </a:p>
        </p:txBody>
      </p:sp>
      <p:pic>
        <p:nvPicPr>
          <p:cNvPr id="175108" name="Picture 4" descr="DSCN0698"/>
          <p:cNvPicPr>
            <a:picLocks noChangeAspect="1" noChangeArrowheads="1"/>
          </p:cNvPicPr>
          <p:nvPr/>
        </p:nvPicPr>
        <p:blipFill>
          <a:blip r:embed="rId2" cstate="screen"/>
          <a:srcRect/>
          <a:stretch>
            <a:fillRect/>
          </a:stretch>
        </p:blipFill>
        <p:spPr bwMode="auto">
          <a:xfrm>
            <a:off x="1066800" y="1143000"/>
            <a:ext cx="7162800" cy="53721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idx="4294967295"/>
          </p:nvPr>
        </p:nvSpPr>
        <p:spPr>
          <a:xfrm>
            <a:off x="0" y="274638"/>
            <a:ext cx="8229600" cy="1143000"/>
          </a:xfrm>
        </p:spPr>
        <p:txBody>
          <a:bodyPr/>
          <a:lstStyle/>
          <a:p>
            <a:r>
              <a:rPr lang="en-US"/>
              <a:t>        Kirkuk VoTech Center</a:t>
            </a:r>
          </a:p>
        </p:txBody>
      </p:sp>
      <p:pic>
        <p:nvPicPr>
          <p:cNvPr id="171012" name="Picture 4" descr="DSCN0771"/>
          <p:cNvPicPr>
            <a:picLocks noChangeAspect="1" noChangeArrowheads="1"/>
          </p:cNvPicPr>
          <p:nvPr/>
        </p:nvPicPr>
        <p:blipFill>
          <a:blip r:embed="rId2" cstate="screen"/>
          <a:srcRect/>
          <a:stretch>
            <a:fillRect/>
          </a:stretch>
        </p:blipFill>
        <p:spPr bwMode="auto">
          <a:xfrm>
            <a:off x="1447800" y="1219200"/>
            <a:ext cx="6705600" cy="5029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idx="4294967295"/>
          </p:nvPr>
        </p:nvSpPr>
        <p:spPr>
          <a:xfrm>
            <a:off x="0" y="274638"/>
            <a:ext cx="8229600" cy="1143000"/>
          </a:xfrm>
        </p:spPr>
        <p:txBody>
          <a:bodyPr/>
          <a:lstStyle/>
          <a:p>
            <a:r>
              <a:rPr lang="en-US"/>
              <a:t>        Kirkuk VoTech Center</a:t>
            </a:r>
          </a:p>
        </p:txBody>
      </p:sp>
      <p:pic>
        <p:nvPicPr>
          <p:cNvPr id="172036" name="Picture 4" descr="DSCN0769"/>
          <p:cNvPicPr>
            <a:picLocks noChangeAspect="1" noChangeArrowheads="1"/>
          </p:cNvPicPr>
          <p:nvPr/>
        </p:nvPicPr>
        <p:blipFill>
          <a:blip r:embed="rId2" cstate="screen"/>
          <a:srcRect/>
          <a:stretch>
            <a:fillRect/>
          </a:stretch>
        </p:blipFill>
        <p:spPr bwMode="auto">
          <a:xfrm>
            <a:off x="914400" y="1143000"/>
            <a:ext cx="7229475" cy="54229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idx="4294967295"/>
          </p:nvPr>
        </p:nvSpPr>
        <p:spPr>
          <a:xfrm>
            <a:off x="0" y="274638"/>
            <a:ext cx="8229600" cy="1143000"/>
          </a:xfrm>
        </p:spPr>
        <p:txBody>
          <a:bodyPr/>
          <a:lstStyle/>
          <a:p>
            <a:r>
              <a:rPr lang="en-US"/>
              <a:t>        Kirkuk VoTech Center</a:t>
            </a:r>
          </a:p>
        </p:txBody>
      </p:sp>
      <p:pic>
        <p:nvPicPr>
          <p:cNvPr id="173061" name="Picture 5" descr="DSCN0715"/>
          <p:cNvPicPr>
            <a:picLocks noChangeAspect="1" noChangeArrowheads="1"/>
          </p:cNvPicPr>
          <p:nvPr/>
        </p:nvPicPr>
        <p:blipFill>
          <a:blip r:embed="rId2" cstate="screen"/>
          <a:srcRect/>
          <a:stretch>
            <a:fillRect/>
          </a:stretch>
        </p:blipFill>
        <p:spPr bwMode="auto">
          <a:xfrm>
            <a:off x="1219200" y="1295400"/>
            <a:ext cx="6934200" cy="52006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idx="4294967295"/>
          </p:nvPr>
        </p:nvSpPr>
        <p:spPr>
          <a:xfrm>
            <a:off x="0" y="274638"/>
            <a:ext cx="8229600" cy="1143000"/>
          </a:xfrm>
        </p:spPr>
        <p:txBody>
          <a:bodyPr/>
          <a:lstStyle/>
          <a:p>
            <a:r>
              <a:rPr lang="en-US"/>
              <a:t>        Kirkuk VoTech Center</a:t>
            </a:r>
          </a:p>
        </p:txBody>
      </p:sp>
      <p:pic>
        <p:nvPicPr>
          <p:cNvPr id="174084" name="Picture 4" descr="DSCN0710"/>
          <p:cNvPicPr>
            <a:picLocks noChangeAspect="1" noChangeArrowheads="1"/>
          </p:cNvPicPr>
          <p:nvPr/>
        </p:nvPicPr>
        <p:blipFill>
          <a:blip r:embed="rId2" cstate="screen"/>
          <a:srcRect/>
          <a:stretch>
            <a:fillRect/>
          </a:stretch>
        </p:blipFill>
        <p:spPr bwMode="auto">
          <a:xfrm>
            <a:off x="1371600" y="1371600"/>
            <a:ext cx="6629400" cy="49720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idx="4294967295"/>
          </p:nvPr>
        </p:nvSpPr>
        <p:spPr>
          <a:xfrm>
            <a:off x="0" y="274638"/>
            <a:ext cx="8229600" cy="1173162"/>
          </a:xfrm>
        </p:spPr>
        <p:txBody>
          <a:bodyPr/>
          <a:lstStyle/>
          <a:p>
            <a:r>
              <a:rPr lang="en-US"/>
              <a:t>        Kirkuk VoTech Center</a:t>
            </a:r>
          </a:p>
        </p:txBody>
      </p:sp>
      <p:pic>
        <p:nvPicPr>
          <p:cNvPr id="176132" name="Picture 4" descr="DSCN0714"/>
          <p:cNvPicPr>
            <a:picLocks noChangeAspect="1" noChangeArrowheads="1"/>
          </p:cNvPicPr>
          <p:nvPr/>
        </p:nvPicPr>
        <p:blipFill>
          <a:blip r:embed="rId2" cstate="screen"/>
          <a:srcRect/>
          <a:stretch>
            <a:fillRect/>
          </a:stretch>
        </p:blipFill>
        <p:spPr bwMode="auto">
          <a:xfrm>
            <a:off x="990600" y="1295400"/>
            <a:ext cx="6924675" cy="51943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idx="4294967295"/>
          </p:nvPr>
        </p:nvSpPr>
        <p:spPr>
          <a:xfrm>
            <a:off x="0" y="274638"/>
            <a:ext cx="8229600" cy="1143000"/>
          </a:xfrm>
        </p:spPr>
        <p:txBody>
          <a:bodyPr/>
          <a:lstStyle/>
          <a:p>
            <a:r>
              <a:rPr lang="en-US"/>
              <a:t>        Najaf VoTech Center</a:t>
            </a:r>
          </a:p>
        </p:txBody>
      </p:sp>
      <p:pic>
        <p:nvPicPr>
          <p:cNvPr id="177156" name="Picture 4" descr="Najaf Trainning center"/>
          <p:cNvPicPr>
            <a:picLocks noChangeAspect="1" noChangeArrowheads="1"/>
          </p:cNvPicPr>
          <p:nvPr/>
        </p:nvPicPr>
        <p:blipFill>
          <a:blip r:embed="rId2"/>
          <a:srcRect/>
          <a:stretch>
            <a:fillRect/>
          </a:stretch>
        </p:blipFill>
        <p:spPr bwMode="auto">
          <a:xfrm>
            <a:off x="1447800" y="1219200"/>
            <a:ext cx="6400800" cy="534511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idx="4294967295"/>
          </p:nvPr>
        </p:nvSpPr>
        <p:spPr>
          <a:xfrm>
            <a:off x="0" y="274638"/>
            <a:ext cx="8229600" cy="1143000"/>
          </a:xfrm>
        </p:spPr>
        <p:txBody>
          <a:bodyPr/>
          <a:lstStyle/>
          <a:p>
            <a:r>
              <a:rPr lang="en-US"/>
              <a:t>        Najaf VoTech Center</a:t>
            </a:r>
          </a:p>
        </p:txBody>
      </p:sp>
      <p:pic>
        <p:nvPicPr>
          <p:cNvPr id="179204" name="Picture 4" descr="2 (11)"/>
          <p:cNvPicPr>
            <a:picLocks noChangeAspect="1" noChangeArrowheads="1"/>
          </p:cNvPicPr>
          <p:nvPr/>
        </p:nvPicPr>
        <p:blipFill>
          <a:blip r:embed="rId2" cstate="screen"/>
          <a:srcRect/>
          <a:stretch>
            <a:fillRect/>
          </a:stretch>
        </p:blipFill>
        <p:spPr bwMode="auto">
          <a:xfrm>
            <a:off x="1219200" y="1219200"/>
            <a:ext cx="6629400" cy="49720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sz="4000"/>
              <a:t/>
            </a:r>
            <a:br>
              <a:rPr lang="en-US" sz="4000"/>
            </a:br>
            <a:r>
              <a:rPr lang="en-US" sz="4000"/>
              <a:t>358</a:t>
            </a:r>
            <a:r>
              <a:rPr lang="en-US" sz="4000" baseline="30000"/>
              <a:t>th</a:t>
            </a:r>
            <a:r>
              <a:rPr lang="en-US" sz="4000"/>
              <a:t> CA BDE VoTech Team</a:t>
            </a:r>
            <a:br>
              <a:rPr lang="en-US" sz="4000"/>
            </a:br>
            <a:r>
              <a:rPr lang="en-US" sz="4000"/>
              <a:t> </a:t>
            </a:r>
            <a:r>
              <a:rPr lang="en-US" sz="2400"/>
              <a:t>(DSN 835-2116)</a:t>
            </a:r>
            <a:br>
              <a:rPr lang="en-US" sz="2400"/>
            </a:br>
            <a:endParaRPr lang="en-US" sz="2400"/>
          </a:p>
        </p:txBody>
      </p:sp>
      <p:sp>
        <p:nvSpPr>
          <p:cNvPr id="157699" name="Rectangle 3"/>
          <p:cNvSpPr>
            <a:spLocks noGrp="1" noChangeArrowheads="1"/>
          </p:cNvSpPr>
          <p:nvPr>
            <p:ph type="body" idx="1"/>
          </p:nvPr>
        </p:nvSpPr>
        <p:spPr>
          <a:xfrm>
            <a:off x="533400" y="1828800"/>
            <a:ext cx="8229600" cy="4525963"/>
          </a:xfrm>
        </p:spPr>
        <p:txBody>
          <a:bodyPr/>
          <a:lstStyle/>
          <a:p>
            <a:endParaRPr lang="en-US"/>
          </a:p>
          <a:p>
            <a:r>
              <a:rPr lang="en-US"/>
              <a:t>Colonel Ronald Allen</a:t>
            </a:r>
          </a:p>
          <a:p>
            <a:r>
              <a:rPr lang="en-US"/>
              <a:t>Lieutenant Colonel Jorge Milla</a:t>
            </a:r>
          </a:p>
          <a:p>
            <a:r>
              <a:rPr lang="en-US"/>
              <a:t>Captain Antonio Ward</a:t>
            </a:r>
          </a:p>
          <a:p>
            <a:r>
              <a:rPr lang="en-US"/>
              <a:t>SSG Eric Ritchey</a:t>
            </a:r>
          </a:p>
          <a:p>
            <a:r>
              <a:rPr lang="en-US"/>
              <a:t>Dr. Sarchel Jaff, BBA</a:t>
            </a:r>
          </a:p>
          <a:p>
            <a:r>
              <a:rPr lang="en-US"/>
              <a:t>Mr. Omar Abood, BBA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1" name="Rectangle 5"/>
          <p:cNvSpPr>
            <a:spLocks noGrp="1" noChangeArrowheads="1"/>
          </p:cNvSpPr>
          <p:nvPr>
            <p:ph type="title"/>
          </p:nvPr>
        </p:nvSpPr>
        <p:spPr/>
        <p:txBody>
          <a:bodyPr/>
          <a:lstStyle/>
          <a:p>
            <a:r>
              <a:rPr lang="en-US"/>
              <a:t>Najaf VoTech Center</a:t>
            </a:r>
          </a:p>
        </p:txBody>
      </p:sp>
      <p:pic>
        <p:nvPicPr>
          <p:cNvPr id="219142" name="Picture 6" descr="1 (50)"/>
          <p:cNvPicPr>
            <a:picLocks noChangeAspect="1" noChangeArrowheads="1"/>
          </p:cNvPicPr>
          <p:nvPr/>
        </p:nvPicPr>
        <p:blipFill>
          <a:blip r:embed="rId2" cstate="screen"/>
          <a:srcRect/>
          <a:stretch>
            <a:fillRect/>
          </a:stretch>
        </p:blipFill>
        <p:spPr bwMode="auto">
          <a:xfrm>
            <a:off x="381000" y="1143000"/>
            <a:ext cx="8229600" cy="54102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idx="4294967295"/>
          </p:nvPr>
        </p:nvSpPr>
        <p:spPr>
          <a:xfrm>
            <a:off x="0" y="274638"/>
            <a:ext cx="8229600" cy="1143000"/>
          </a:xfrm>
        </p:spPr>
        <p:txBody>
          <a:bodyPr/>
          <a:lstStyle/>
          <a:p>
            <a:r>
              <a:rPr lang="en-US"/>
              <a:t>        Najaf VoTech Center</a:t>
            </a:r>
          </a:p>
        </p:txBody>
      </p:sp>
      <p:pic>
        <p:nvPicPr>
          <p:cNvPr id="178180" name="Picture 4" descr="1 (41)"/>
          <p:cNvPicPr>
            <a:picLocks noChangeAspect="1" noChangeArrowheads="1"/>
          </p:cNvPicPr>
          <p:nvPr/>
        </p:nvPicPr>
        <p:blipFill>
          <a:blip r:embed="rId2" cstate="screen"/>
          <a:srcRect/>
          <a:stretch>
            <a:fillRect/>
          </a:stretch>
        </p:blipFill>
        <p:spPr bwMode="auto">
          <a:xfrm>
            <a:off x="1066800" y="1143000"/>
            <a:ext cx="7239000" cy="542925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Rectangle 4"/>
          <p:cNvSpPr>
            <a:spLocks noGrp="1" noChangeArrowheads="1"/>
          </p:cNvSpPr>
          <p:nvPr>
            <p:ph type="title"/>
          </p:nvPr>
        </p:nvSpPr>
        <p:spPr/>
        <p:txBody>
          <a:bodyPr/>
          <a:lstStyle/>
          <a:p>
            <a:r>
              <a:rPr lang="en-US"/>
              <a:t>Najaf VoTech Center</a:t>
            </a:r>
          </a:p>
        </p:txBody>
      </p:sp>
      <p:pic>
        <p:nvPicPr>
          <p:cNvPr id="181253" name="Picture 5" descr="1 (39)"/>
          <p:cNvPicPr>
            <a:picLocks noChangeAspect="1" noChangeArrowheads="1"/>
          </p:cNvPicPr>
          <p:nvPr/>
        </p:nvPicPr>
        <p:blipFill>
          <a:blip r:embed="rId2" cstate="screen"/>
          <a:srcRect/>
          <a:stretch>
            <a:fillRect/>
          </a:stretch>
        </p:blipFill>
        <p:spPr bwMode="auto">
          <a:xfrm>
            <a:off x="1219200" y="1143000"/>
            <a:ext cx="7239000" cy="542925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Rectangle 4"/>
          <p:cNvSpPr>
            <a:spLocks noGrp="1" noChangeArrowheads="1"/>
          </p:cNvSpPr>
          <p:nvPr>
            <p:ph type="title"/>
          </p:nvPr>
        </p:nvSpPr>
        <p:spPr/>
        <p:txBody>
          <a:bodyPr/>
          <a:lstStyle/>
          <a:p>
            <a:r>
              <a:rPr lang="en-US"/>
              <a:t>Kout VoTech Center</a:t>
            </a:r>
          </a:p>
        </p:txBody>
      </p:sp>
      <p:pic>
        <p:nvPicPr>
          <p:cNvPr id="186373" name="Picture 5" descr="A (41)"/>
          <p:cNvPicPr>
            <a:picLocks noChangeAspect="1" noChangeArrowheads="1"/>
          </p:cNvPicPr>
          <p:nvPr/>
        </p:nvPicPr>
        <p:blipFill>
          <a:blip r:embed="rId2"/>
          <a:srcRect/>
          <a:stretch>
            <a:fillRect/>
          </a:stretch>
        </p:blipFill>
        <p:spPr bwMode="auto">
          <a:xfrm>
            <a:off x="1295400" y="1219200"/>
            <a:ext cx="5638800" cy="487362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Grp="1" noChangeArrowheads="1"/>
          </p:cNvSpPr>
          <p:nvPr>
            <p:ph type="title"/>
          </p:nvPr>
        </p:nvSpPr>
        <p:spPr/>
        <p:txBody>
          <a:bodyPr/>
          <a:lstStyle/>
          <a:p>
            <a:r>
              <a:rPr lang="en-US"/>
              <a:t>Kout VoTech Center</a:t>
            </a:r>
          </a:p>
        </p:txBody>
      </p:sp>
      <p:pic>
        <p:nvPicPr>
          <p:cNvPr id="190469" name="Picture 5" descr="Four students on the break time"/>
          <p:cNvPicPr>
            <a:picLocks noChangeAspect="1" noChangeArrowheads="1"/>
          </p:cNvPicPr>
          <p:nvPr/>
        </p:nvPicPr>
        <p:blipFill>
          <a:blip r:embed="rId2" cstate="screen"/>
          <a:srcRect/>
          <a:stretch>
            <a:fillRect/>
          </a:stretch>
        </p:blipFill>
        <p:spPr bwMode="auto">
          <a:xfrm>
            <a:off x="1143000" y="1143000"/>
            <a:ext cx="7162800" cy="53721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4" name="Rectangle 4"/>
          <p:cNvSpPr>
            <a:spLocks noGrp="1" noChangeArrowheads="1"/>
          </p:cNvSpPr>
          <p:nvPr>
            <p:ph type="title"/>
          </p:nvPr>
        </p:nvSpPr>
        <p:spPr/>
        <p:txBody>
          <a:bodyPr/>
          <a:lstStyle/>
          <a:p>
            <a:r>
              <a:rPr lang="en-US"/>
              <a:t>Kout VoTech Center</a:t>
            </a:r>
          </a:p>
        </p:txBody>
      </p:sp>
      <p:pic>
        <p:nvPicPr>
          <p:cNvPr id="194565" name="Picture 5" descr="0 (21)"/>
          <p:cNvPicPr>
            <a:picLocks noChangeAspect="1" noChangeArrowheads="1"/>
          </p:cNvPicPr>
          <p:nvPr/>
        </p:nvPicPr>
        <p:blipFill>
          <a:blip r:embed="rId2" cstate="screen"/>
          <a:srcRect/>
          <a:stretch>
            <a:fillRect/>
          </a:stretch>
        </p:blipFill>
        <p:spPr bwMode="auto">
          <a:xfrm>
            <a:off x="838200" y="1143000"/>
            <a:ext cx="6934200" cy="520065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6" name="Rectangle 4"/>
          <p:cNvSpPr>
            <a:spLocks noGrp="1" noChangeArrowheads="1"/>
          </p:cNvSpPr>
          <p:nvPr>
            <p:ph type="title"/>
          </p:nvPr>
        </p:nvSpPr>
        <p:spPr/>
        <p:txBody>
          <a:bodyPr/>
          <a:lstStyle/>
          <a:p>
            <a:r>
              <a:rPr lang="en-US"/>
              <a:t>Kout VoTech Center</a:t>
            </a:r>
          </a:p>
        </p:txBody>
      </p:sp>
      <p:pic>
        <p:nvPicPr>
          <p:cNvPr id="192517" name="Picture 5" descr="10"/>
          <p:cNvPicPr>
            <a:picLocks noChangeAspect="1" noChangeArrowheads="1"/>
          </p:cNvPicPr>
          <p:nvPr/>
        </p:nvPicPr>
        <p:blipFill>
          <a:blip r:embed="rId2" cstate="screen"/>
          <a:srcRect/>
          <a:stretch>
            <a:fillRect/>
          </a:stretch>
        </p:blipFill>
        <p:spPr bwMode="auto">
          <a:xfrm>
            <a:off x="1143000" y="1200150"/>
            <a:ext cx="7086600" cy="531495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Rectangle 4"/>
          <p:cNvSpPr>
            <a:spLocks noGrp="1" noChangeArrowheads="1"/>
          </p:cNvSpPr>
          <p:nvPr>
            <p:ph type="title"/>
          </p:nvPr>
        </p:nvSpPr>
        <p:spPr/>
        <p:txBody>
          <a:bodyPr/>
          <a:lstStyle/>
          <a:p>
            <a:r>
              <a:rPr lang="en-US"/>
              <a:t>Iskanderiah VoTech Center</a:t>
            </a:r>
          </a:p>
        </p:txBody>
      </p:sp>
      <p:pic>
        <p:nvPicPr>
          <p:cNvPr id="196613" name="Picture 5" descr="Es (106)"/>
          <p:cNvPicPr>
            <a:picLocks noChangeAspect="1" noChangeArrowheads="1"/>
          </p:cNvPicPr>
          <p:nvPr/>
        </p:nvPicPr>
        <p:blipFill>
          <a:blip r:embed="rId2"/>
          <a:srcRect/>
          <a:stretch>
            <a:fillRect/>
          </a:stretch>
        </p:blipFill>
        <p:spPr bwMode="auto">
          <a:xfrm>
            <a:off x="1371600" y="1184275"/>
            <a:ext cx="6400800" cy="553243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8" name="Rectangle 4"/>
          <p:cNvSpPr>
            <a:spLocks noGrp="1" noChangeArrowheads="1"/>
          </p:cNvSpPr>
          <p:nvPr>
            <p:ph type="title"/>
          </p:nvPr>
        </p:nvSpPr>
        <p:spPr/>
        <p:txBody>
          <a:bodyPr/>
          <a:lstStyle/>
          <a:p>
            <a:r>
              <a:rPr lang="en-US"/>
              <a:t>Iskanderiah VoTech Center</a:t>
            </a:r>
          </a:p>
        </p:txBody>
      </p:sp>
      <p:pic>
        <p:nvPicPr>
          <p:cNvPr id="200709" name="Picture 5" descr="Es (93)"/>
          <p:cNvPicPr>
            <a:picLocks noChangeAspect="1" noChangeArrowheads="1"/>
          </p:cNvPicPr>
          <p:nvPr/>
        </p:nvPicPr>
        <p:blipFill>
          <a:blip r:embed="rId2" cstate="screen"/>
          <a:srcRect/>
          <a:stretch>
            <a:fillRect/>
          </a:stretch>
        </p:blipFill>
        <p:spPr bwMode="auto">
          <a:xfrm>
            <a:off x="762000" y="1143000"/>
            <a:ext cx="7239000" cy="542925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0" name="Rectangle 4"/>
          <p:cNvSpPr>
            <a:spLocks noGrp="1" noChangeArrowheads="1"/>
          </p:cNvSpPr>
          <p:nvPr>
            <p:ph type="title"/>
          </p:nvPr>
        </p:nvSpPr>
        <p:spPr/>
        <p:txBody>
          <a:bodyPr/>
          <a:lstStyle/>
          <a:p>
            <a:r>
              <a:rPr lang="en-US"/>
              <a:t>Iskanderiah VoTech Center</a:t>
            </a:r>
          </a:p>
        </p:txBody>
      </p:sp>
      <p:pic>
        <p:nvPicPr>
          <p:cNvPr id="198661" name="Picture 5" descr="Es (27)"/>
          <p:cNvPicPr>
            <a:picLocks noChangeAspect="1" noChangeArrowheads="1"/>
          </p:cNvPicPr>
          <p:nvPr/>
        </p:nvPicPr>
        <p:blipFill>
          <a:blip r:embed="rId2" cstate="screen"/>
          <a:srcRect/>
          <a:stretch>
            <a:fillRect/>
          </a:stretch>
        </p:blipFill>
        <p:spPr bwMode="auto">
          <a:xfrm>
            <a:off x="990600" y="1143000"/>
            <a:ext cx="7162800" cy="53721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533400" y="152400"/>
            <a:ext cx="8229600" cy="1143000"/>
          </a:xfrm>
        </p:spPr>
        <p:txBody>
          <a:bodyPr/>
          <a:lstStyle/>
          <a:p>
            <a:r>
              <a:rPr lang="en-US" sz="4000" b="1">
                <a:effectLst>
                  <a:outerShdw blurRad="38100" dist="38100" dir="2700000" algn="tl">
                    <a:srgbClr val="C0C0C0"/>
                  </a:outerShdw>
                </a:effectLst>
              </a:rPr>
              <a:t>Importance of VoTech Training</a:t>
            </a:r>
          </a:p>
        </p:txBody>
      </p:sp>
      <p:sp>
        <p:nvSpPr>
          <p:cNvPr id="14341" name="Text Box 5"/>
          <p:cNvSpPr txBox="1">
            <a:spLocks noChangeArrowheads="1"/>
          </p:cNvSpPr>
          <p:nvPr/>
        </p:nvSpPr>
        <p:spPr bwMode="auto">
          <a:xfrm>
            <a:off x="609600" y="1143000"/>
            <a:ext cx="8169275" cy="2624138"/>
          </a:xfrm>
          <a:prstGeom prst="rect">
            <a:avLst/>
          </a:prstGeom>
          <a:noFill/>
          <a:ln w="9525">
            <a:noFill/>
            <a:miter lim="800000"/>
            <a:headEnd/>
            <a:tailEnd/>
          </a:ln>
          <a:effectLst/>
        </p:spPr>
        <p:txBody>
          <a:bodyPr>
            <a:spAutoFit/>
          </a:bodyPr>
          <a:lstStyle/>
          <a:p>
            <a:pPr marL="177800" indent="-177800" algn="l">
              <a:buFontTx/>
              <a:buChar char="•"/>
            </a:pPr>
            <a:r>
              <a:rPr lang="en-US"/>
              <a:t> </a:t>
            </a:r>
            <a:r>
              <a:rPr lang="en-US" sz="2000" b="1"/>
              <a:t>Vocational technical (VoTech) training is vital to the development of any nation’s workforce</a:t>
            </a:r>
          </a:p>
          <a:p>
            <a:pPr marL="177800" indent="-177800" algn="l">
              <a:buFontTx/>
              <a:buChar char="•"/>
            </a:pPr>
            <a:endParaRPr lang="en-US" sz="2000" b="1"/>
          </a:p>
          <a:p>
            <a:pPr marL="177800" indent="-177800" algn="l"/>
            <a:r>
              <a:rPr lang="en-US"/>
              <a:t>              --</a:t>
            </a:r>
            <a:r>
              <a:rPr lang="en-US" sz="1600"/>
              <a:t>Provide a pool of skilled laborers</a:t>
            </a:r>
            <a:r>
              <a:rPr lang="en-US"/>
              <a:t> </a:t>
            </a:r>
          </a:p>
          <a:p>
            <a:pPr lvl="2" algn="l">
              <a:buFont typeface="Arial" charset="0"/>
              <a:buNone/>
            </a:pPr>
            <a:r>
              <a:rPr lang="en-US" sz="1600"/>
              <a:t>--Operate and repair modern systems and equipment </a:t>
            </a:r>
          </a:p>
          <a:p>
            <a:pPr lvl="2" algn="l">
              <a:buFont typeface="Arial" charset="0"/>
              <a:buNone/>
            </a:pPr>
            <a:r>
              <a:rPr lang="en-US" sz="1600"/>
              <a:t>--Serve as the skilled tradesmen essential to everyday life</a:t>
            </a:r>
            <a:r>
              <a:rPr lang="en-US"/>
              <a:t> </a:t>
            </a:r>
          </a:p>
          <a:p>
            <a:pPr lvl="2" algn="l">
              <a:buFont typeface="Arial" charset="0"/>
              <a:buNone/>
            </a:pPr>
            <a:endParaRPr lang="en-US"/>
          </a:p>
          <a:p>
            <a:pPr marL="631825" lvl="1" indent="-174625" algn="l">
              <a:buFont typeface="Wingdings" pitchFamily="2" charset="2"/>
              <a:buChar char="§"/>
            </a:pPr>
            <a:r>
              <a:rPr lang="en-US"/>
              <a:t>VoTechs are critical to growing an economy and maintaining a high standard of living</a:t>
            </a:r>
          </a:p>
        </p:txBody>
      </p:sp>
      <p:pic>
        <p:nvPicPr>
          <p:cNvPr id="14342" name="Picture 6" descr="Carpenter-995322"/>
          <p:cNvPicPr>
            <a:picLocks noChangeAspect="1" noChangeArrowheads="1"/>
          </p:cNvPicPr>
          <p:nvPr/>
        </p:nvPicPr>
        <p:blipFill>
          <a:blip r:embed="rId3"/>
          <a:srcRect/>
          <a:stretch>
            <a:fillRect/>
          </a:stretch>
        </p:blipFill>
        <p:spPr bwMode="auto">
          <a:xfrm>
            <a:off x="2209800" y="3810000"/>
            <a:ext cx="1719263" cy="2573338"/>
          </a:xfrm>
          <a:prstGeom prst="rect">
            <a:avLst/>
          </a:prstGeom>
          <a:noFill/>
        </p:spPr>
      </p:pic>
      <p:pic>
        <p:nvPicPr>
          <p:cNvPr id="14343" name="Picture 7" descr="IS800-230"/>
          <p:cNvPicPr>
            <a:picLocks noChangeAspect="1" noChangeArrowheads="1"/>
          </p:cNvPicPr>
          <p:nvPr/>
        </p:nvPicPr>
        <p:blipFill>
          <a:blip r:embed="rId4"/>
          <a:srcRect/>
          <a:stretch>
            <a:fillRect/>
          </a:stretch>
        </p:blipFill>
        <p:spPr bwMode="auto">
          <a:xfrm>
            <a:off x="4724400" y="3962400"/>
            <a:ext cx="2590800" cy="17272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6" name="Rectangle 4"/>
          <p:cNvSpPr>
            <a:spLocks noGrp="1" noChangeArrowheads="1"/>
          </p:cNvSpPr>
          <p:nvPr>
            <p:ph type="title"/>
          </p:nvPr>
        </p:nvSpPr>
        <p:spPr/>
        <p:txBody>
          <a:bodyPr/>
          <a:lstStyle/>
          <a:p>
            <a:r>
              <a:rPr lang="en-US"/>
              <a:t>Iskanderiah VoTech Center</a:t>
            </a:r>
          </a:p>
        </p:txBody>
      </p:sp>
      <p:pic>
        <p:nvPicPr>
          <p:cNvPr id="202757" name="Picture 5" descr="Es (35)"/>
          <p:cNvPicPr>
            <a:picLocks noChangeAspect="1" noChangeArrowheads="1"/>
          </p:cNvPicPr>
          <p:nvPr/>
        </p:nvPicPr>
        <p:blipFill>
          <a:blip r:embed="rId2" cstate="screen"/>
          <a:srcRect/>
          <a:stretch>
            <a:fillRect/>
          </a:stretch>
        </p:blipFill>
        <p:spPr bwMode="auto">
          <a:xfrm>
            <a:off x="1219200" y="1295400"/>
            <a:ext cx="6705600" cy="50292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4" name="Rectangle 4"/>
          <p:cNvSpPr>
            <a:spLocks noGrp="1" noChangeArrowheads="1"/>
          </p:cNvSpPr>
          <p:nvPr>
            <p:ph type="title"/>
          </p:nvPr>
        </p:nvSpPr>
        <p:spPr/>
        <p:txBody>
          <a:bodyPr/>
          <a:lstStyle/>
          <a:p>
            <a:r>
              <a:rPr lang="en-US"/>
              <a:t>Khor Al-Zubair VoTech</a:t>
            </a:r>
          </a:p>
        </p:txBody>
      </p:sp>
      <p:pic>
        <p:nvPicPr>
          <p:cNvPr id="204805" name="Picture 5" descr="DSC00408"/>
          <p:cNvPicPr>
            <a:picLocks noChangeAspect="1" noChangeArrowheads="1"/>
          </p:cNvPicPr>
          <p:nvPr/>
        </p:nvPicPr>
        <p:blipFill>
          <a:blip r:embed="rId2" cstate="screen"/>
          <a:srcRect/>
          <a:stretch>
            <a:fillRect/>
          </a:stretch>
        </p:blipFill>
        <p:spPr bwMode="auto">
          <a:xfrm>
            <a:off x="1143000" y="1447800"/>
            <a:ext cx="6553200" cy="49149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8" name="Rectangle 4"/>
          <p:cNvSpPr>
            <a:spLocks noGrp="1" noChangeArrowheads="1"/>
          </p:cNvSpPr>
          <p:nvPr>
            <p:ph type="title"/>
          </p:nvPr>
        </p:nvSpPr>
        <p:spPr>
          <a:xfrm>
            <a:off x="457200" y="381000"/>
            <a:ext cx="8229600" cy="1143000"/>
          </a:xfrm>
        </p:spPr>
        <p:txBody>
          <a:bodyPr/>
          <a:lstStyle/>
          <a:p>
            <a:r>
              <a:rPr lang="en-US"/>
              <a:t>Al Waziryah VoTech School</a:t>
            </a:r>
          </a:p>
        </p:txBody>
      </p:sp>
      <p:pic>
        <p:nvPicPr>
          <p:cNvPr id="221189" name="Picture 5" descr="IMGP0506"/>
          <p:cNvPicPr>
            <a:picLocks noChangeAspect="1" noChangeArrowheads="1"/>
          </p:cNvPicPr>
          <p:nvPr/>
        </p:nvPicPr>
        <p:blipFill>
          <a:blip r:embed="rId2" cstate="screen"/>
          <a:srcRect/>
          <a:stretch>
            <a:fillRect/>
          </a:stretch>
        </p:blipFill>
        <p:spPr bwMode="auto">
          <a:xfrm>
            <a:off x="1295400" y="1447800"/>
            <a:ext cx="6753225" cy="506412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Rectangle 4"/>
          <p:cNvSpPr>
            <a:spLocks noGrp="1" noChangeArrowheads="1"/>
          </p:cNvSpPr>
          <p:nvPr>
            <p:ph type="title"/>
          </p:nvPr>
        </p:nvSpPr>
        <p:spPr>
          <a:xfrm>
            <a:off x="685800" y="152400"/>
            <a:ext cx="8229600" cy="1143000"/>
          </a:xfrm>
        </p:spPr>
        <p:txBody>
          <a:bodyPr/>
          <a:lstStyle/>
          <a:p>
            <a:r>
              <a:rPr lang="en-US"/>
              <a:t>Al Wazinyah VoTech School</a:t>
            </a:r>
          </a:p>
        </p:txBody>
      </p:sp>
      <p:pic>
        <p:nvPicPr>
          <p:cNvPr id="223237" name="Picture 5" descr="IMGP0515"/>
          <p:cNvPicPr>
            <a:picLocks noChangeAspect="1" noChangeArrowheads="1"/>
          </p:cNvPicPr>
          <p:nvPr/>
        </p:nvPicPr>
        <p:blipFill>
          <a:blip r:embed="rId2" cstate="screen"/>
          <a:srcRect/>
          <a:stretch>
            <a:fillRect/>
          </a:stretch>
        </p:blipFill>
        <p:spPr bwMode="auto">
          <a:xfrm>
            <a:off x="762000" y="990600"/>
            <a:ext cx="7439025" cy="557847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2" name="Rectangle 4"/>
          <p:cNvSpPr>
            <a:spLocks noGrp="1" noChangeArrowheads="1"/>
          </p:cNvSpPr>
          <p:nvPr>
            <p:ph type="title"/>
          </p:nvPr>
        </p:nvSpPr>
        <p:spPr/>
        <p:txBody>
          <a:bodyPr/>
          <a:lstStyle/>
          <a:p>
            <a:r>
              <a:rPr lang="en-US"/>
              <a:t>Waziryah VoTech Center</a:t>
            </a:r>
          </a:p>
        </p:txBody>
      </p:sp>
      <p:pic>
        <p:nvPicPr>
          <p:cNvPr id="227333" name="Picture 5" descr="IMGP0518"/>
          <p:cNvPicPr>
            <a:picLocks noChangeAspect="1" noChangeArrowheads="1"/>
          </p:cNvPicPr>
          <p:nvPr/>
        </p:nvPicPr>
        <p:blipFill>
          <a:blip r:embed="rId2" cstate="screen"/>
          <a:srcRect/>
          <a:stretch>
            <a:fillRect/>
          </a:stretch>
        </p:blipFill>
        <p:spPr bwMode="auto">
          <a:xfrm>
            <a:off x="1219200" y="1143000"/>
            <a:ext cx="7239000" cy="542925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8" name="Rectangle 4"/>
          <p:cNvSpPr>
            <a:spLocks noGrp="1" noChangeArrowheads="1"/>
          </p:cNvSpPr>
          <p:nvPr>
            <p:ph type="title"/>
          </p:nvPr>
        </p:nvSpPr>
        <p:spPr/>
        <p:txBody>
          <a:bodyPr/>
          <a:lstStyle/>
          <a:p>
            <a:r>
              <a:rPr lang="en-US"/>
              <a:t>Waziryah VoTech Center</a:t>
            </a:r>
          </a:p>
        </p:txBody>
      </p:sp>
      <p:pic>
        <p:nvPicPr>
          <p:cNvPr id="231429" name="Picture 5" descr="IMGP0513"/>
          <p:cNvPicPr>
            <a:picLocks noChangeAspect="1" noChangeArrowheads="1"/>
          </p:cNvPicPr>
          <p:nvPr/>
        </p:nvPicPr>
        <p:blipFill>
          <a:blip r:embed="rId2" cstate="screen"/>
          <a:srcRect/>
          <a:stretch>
            <a:fillRect/>
          </a:stretch>
        </p:blipFill>
        <p:spPr bwMode="auto">
          <a:xfrm>
            <a:off x="1219200" y="1219200"/>
            <a:ext cx="7058025" cy="529272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6" name="Rectangle 4"/>
          <p:cNvSpPr>
            <a:spLocks noGrp="1" noChangeArrowheads="1"/>
          </p:cNvSpPr>
          <p:nvPr>
            <p:ph type="title"/>
          </p:nvPr>
        </p:nvSpPr>
        <p:spPr/>
        <p:txBody>
          <a:bodyPr/>
          <a:lstStyle/>
          <a:p>
            <a:r>
              <a:rPr lang="en-US"/>
              <a:t>Arbil VTC </a:t>
            </a:r>
          </a:p>
        </p:txBody>
      </p:sp>
      <p:pic>
        <p:nvPicPr>
          <p:cNvPr id="233477" name="Picture 5" descr="IMGP0530"/>
          <p:cNvPicPr>
            <a:picLocks noChangeAspect="1" noChangeArrowheads="1"/>
          </p:cNvPicPr>
          <p:nvPr/>
        </p:nvPicPr>
        <p:blipFill>
          <a:blip r:embed="rId2" cstate="screen"/>
          <a:srcRect/>
          <a:stretch>
            <a:fillRect/>
          </a:stretch>
        </p:blipFill>
        <p:spPr bwMode="auto">
          <a:xfrm>
            <a:off x="1219200" y="1295400"/>
            <a:ext cx="6934200" cy="520065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4" name="Rectangle 4"/>
          <p:cNvSpPr>
            <a:spLocks noGrp="1" noChangeArrowheads="1"/>
          </p:cNvSpPr>
          <p:nvPr>
            <p:ph type="title"/>
          </p:nvPr>
        </p:nvSpPr>
        <p:spPr/>
        <p:txBody>
          <a:bodyPr/>
          <a:lstStyle/>
          <a:p>
            <a:r>
              <a:rPr lang="en-US"/>
              <a:t>Arbil VTC</a:t>
            </a:r>
          </a:p>
        </p:txBody>
      </p:sp>
      <p:pic>
        <p:nvPicPr>
          <p:cNvPr id="235525" name="Picture 5" descr="IMGP0574"/>
          <p:cNvPicPr>
            <a:picLocks noChangeAspect="1" noChangeArrowheads="1"/>
          </p:cNvPicPr>
          <p:nvPr/>
        </p:nvPicPr>
        <p:blipFill>
          <a:blip r:embed="rId2" cstate="screen"/>
          <a:srcRect/>
          <a:stretch>
            <a:fillRect/>
          </a:stretch>
        </p:blipFill>
        <p:spPr bwMode="auto">
          <a:xfrm>
            <a:off x="990600" y="1143000"/>
            <a:ext cx="7162800" cy="53721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0" name="Rectangle 4"/>
          <p:cNvSpPr>
            <a:spLocks noGrp="1" noChangeArrowheads="1"/>
          </p:cNvSpPr>
          <p:nvPr>
            <p:ph type="title"/>
          </p:nvPr>
        </p:nvSpPr>
        <p:spPr/>
        <p:txBody>
          <a:bodyPr/>
          <a:lstStyle/>
          <a:p>
            <a:r>
              <a:rPr lang="en-US"/>
              <a:t>Arbil VTC</a:t>
            </a:r>
          </a:p>
        </p:txBody>
      </p:sp>
      <p:pic>
        <p:nvPicPr>
          <p:cNvPr id="239621" name="Picture 5" descr="IMGP0537"/>
          <p:cNvPicPr>
            <a:picLocks noChangeAspect="1" noChangeArrowheads="1"/>
          </p:cNvPicPr>
          <p:nvPr/>
        </p:nvPicPr>
        <p:blipFill>
          <a:blip r:embed="rId2" cstate="screen"/>
          <a:srcRect/>
          <a:stretch>
            <a:fillRect/>
          </a:stretch>
        </p:blipFill>
        <p:spPr bwMode="auto">
          <a:xfrm>
            <a:off x="914400" y="1181100"/>
            <a:ext cx="6905625" cy="517842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2" name="Rectangle 4"/>
          <p:cNvSpPr>
            <a:spLocks noGrp="1" noChangeArrowheads="1"/>
          </p:cNvSpPr>
          <p:nvPr>
            <p:ph type="title"/>
          </p:nvPr>
        </p:nvSpPr>
        <p:spPr/>
        <p:txBody>
          <a:bodyPr/>
          <a:lstStyle/>
          <a:p>
            <a:r>
              <a:rPr lang="en-US"/>
              <a:t>Arbil VTC</a:t>
            </a:r>
          </a:p>
        </p:txBody>
      </p:sp>
      <p:pic>
        <p:nvPicPr>
          <p:cNvPr id="237573" name="Picture 5" descr="IMGP0590"/>
          <p:cNvPicPr>
            <a:picLocks noChangeAspect="1" noChangeArrowheads="1"/>
          </p:cNvPicPr>
          <p:nvPr/>
        </p:nvPicPr>
        <p:blipFill>
          <a:blip r:embed="rId2" cstate="screen"/>
          <a:srcRect/>
          <a:stretch>
            <a:fillRect/>
          </a:stretch>
        </p:blipFill>
        <p:spPr bwMode="auto">
          <a:xfrm>
            <a:off x="1371600" y="1219200"/>
            <a:ext cx="6934200" cy="52006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lstStyle/>
          <a:p>
            <a:r>
              <a:rPr lang="en-US" b="1">
                <a:effectLst>
                  <a:outerShdw blurRad="38100" dist="38100" dir="2700000" algn="tl">
                    <a:srgbClr val="C0C0C0"/>
                  </a:outerShdw>
                </a:effectLst>
              </a:rPr>
              <a:t>Current Problem</a:t>
            </a:r>
          </a:p>
        </p:txBody>
      </p:sp>
      <p:sp>
        <p:nvSpPr>
          <p:cNvPr id="16389" name="Text Box 5"/>
          <p:cNvSpPr txBox="1">
            <a:spLocks noChangeArrowheads="1"/>
          </p:cNvSpPr>
          <p:nvPr/>
        </p:nvSpPr>
        <p:spPr bwMode="auto">
          <a:xfrm>
            <a:off x="304800" y="1295400"/>
            <a:ext cx="8229600" cy="5064125"/>
          </a:xfrm>
          <a:prstGeom prst="rect">
            <a:avLst/>
          </a:prstGeom>
          <a:noFill/>
          <a:ln w="9525">
            <a:noFill/>
            <a:miter lim="800000"/>
            <a:headEnd/>
            <a:tailEnd/>
          </a:ln>
          <a:effectLst/>
        </p:spPr>
        <p:txBody>
          <a:bodyPr>
            <a:spAutoFit/>
          </a:bodyPr>
          <a:lstStyle/>
          <a:p>
            <a:pPr marL="177800" indent="-177800" algn="l">
              <a:buFontTx/>
              <a:buChar char="•"/>
            </a:pPr>
            <a:r>
              <a:rPr lang="en-US"/>
              <a:t> </a:t>
            </a:r>
            <a:r>
              <a:rPr lang="en-US" sz="2000" b="1"/>
              <a:t>Iraq has an acute shortage of skilled laborers </a:t>
            </a:r>
          </a:p>
          <a:p>
            <a:pPr marL="177800" indent="-177800" algn="l">
              <a:buFontTx/>
              <a:buChar char="•"/>
            </a:pPr>
            <a:endParaRPr lang="en-US" sz="2000" b="1"/>
          </a:p>
          <a:p>
            <a:pPr marL="801688" lvl="1" indent="-177800" algn="l">
              <a:buFont typeface="Wingdings" pitchFamily="2" charset="2"/>
              <a:buChar char="§"/>
            </a:pPr>
            <a:r>
              <a:rPr lang="en-US"/>
              <a:t>During the 10 years prior to OIF, few people received an up-to-date  VoTech education</a:t>
            </a:r>
          </a:p>
          <a:p>
            <a:pPr marL="801688" lvl="1" indent="-177800" algn="l">
              <a:buFont typeface="Wingdings" pitchFamily="2" charset="2"/>
              <a:buChar char="§"/>
            </a:pPr>
            <a:r>
              <a:rPr lang="en-US"/>
              <a:t>Following combat operations in 2003, most of the Ministry of Labor and Social Affairs (MoLSA) 23 VoTechs were damaged and/or looted</a:t>
            </a:r>
          </a:p>
          <a:p>
            <a:pPr marL="801688" lvl="1" indent="-177800" algn="l">
              <a:buFont typeface="Wingdings" pitchFamily="2" charset="2"/>
              <a:buChar char="§"/>
            </a:pPr>
            <a:endParaRPr lang="en-US"/>
          </a:p>
          <a:p>
            <a:pPr marL="177800" indent="-177800" algn="l">
              <a:buFontTx/>
              <a:buChar char="•"/>
            </a:pPr>
            <a:r>
              <a:rPr lang="en-US" sz="2000" b="1"/>
              <a:t>Iraq has a wealth of youth looking for a way to make a living</a:t>
            </a:r>
          </a:p>
          <a:p>
            <a:pPr marL="177800" indent="-177800" algn="l">
              <a:buFontTx/>
              <a:buChar char="•"/>
            </a:pPr>
            <a:endParaRPr lang="en-US" b="1"/>
          </a:p>
          <a:p>
            <a:pPr marL="801688" lvl="1" indent="-177800" algn="l">
              <a:buFont typeface="Wingdings" pitchFamily="2" charset="2"/>
              <a:buChar char="§"/>
            </a:pPr>
            <a:r>
              <a:rPr lang="en-US"/>
              <a:t>60% of the Iraqi population is 30 years of age or less</a:t>
            </a:r>
          </a:p>
          <a:p>
            <a:pPr marL="801688" lvl="1" indent="-177800" algn="l">
              <a:buFont typeface="Wingdings" pitchFamily="2" charset="2"/>
              <a:buChar char="§"/>
            </a:pPr>
            <a:r>
              <a:rPr lang="en-US"/>
              <a:t>Stuck in low-income -- cannot advance due to being under-trained/under-educated</a:t>
            </a:r>
          </a:p>
          <a:p>
            <a:pPr marL="801688" lvl="1" indent="-177800" algn="l">
              <a:buFont typeface="Wingdings" pitchFamily="2" charset="2"/>
              <a:buChar char="§"/>
            </a:pPr>
            <a:endParaRPr lang="en-US" sz="1000"/>
          </a:p>
          <a:p>
            <a:pPr marL="177800" indent="-177800" algn="l">
              <a:buFontTx/>
              <a:buChar char="•"/>
            </a:pPr>
            <a:r>
              <a:rPr lang="en-US" sz="2000"/>
              <a:t> </a:t>
            </a:r>
            <a:r>
              <a:rPr lang="en-US" sz="2000" b="1"/>
              <a:t>Combined, this is leading to:</a:t>
            </a:r>
          </a:p>
          <a:p>
            <a:pPr marL="177800" indent="-177800" algn="l">
              <a:buFontTx/>
              <a:buChar char="•"/>
            </a:pPr>
            <a:endParaRPr lang="en-US" sz="2000" b="1"/>
          </a:p>
          <a:p>
            <a:pPr marL="801688" lvl="1" indent="-177800" algn="l">
              <a:buFont typeface="Wingdings" pitchFamily="2" charset="2"/>
              <a:buChar char="§"/>
            </a:pPr>
            <a:r>
              <a:rPr lang="en-US"/>
              <a:t>An economy which cannot grow, will not attract foreign investment</a:t>
            </a:r>
          </a:p>
          <a:p>
            <a:pPr marL="801688" lvl="1" indent="-177800" algn="l">
              <a:buFont typeface="Wingdings" pitchFamily="2" charset="2"/>
              <a:buChar char="§"/>
            </a:pPr>
            <a:r>
              <a:rPr lang="en-US"/>
              <a:t>Lower standards of living and a lack of hope</a:t>
            </a:r>
          </a:p>
          <a:p>
            <a:pPr marL="801688" lvl="1" indent="-177800" algn="l">
              <a:buFont typeface="Wingdings" pitchFamily="2" charset="2"/>
              <a:buChar char="§"/>
            </a:pPr>
            <a:r>
              <a:rPr lang="en-US"/>
              <a:t>A larger recruiting pool for militias and anti-GoI forces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4" name="Rectangle 4"/>
          <p:cNvSpPr>
            <a:spLocks noGrp="1" noChangeArrowheads="1"/>
          </p:cNvSpPr>
          <p:nvPr>
            <p:ph type="title"/>
          </p:nvPr>
        </p:nvSpPr>
        <p:spPr/>
        <p:txBody>
          <a:bodyPr/>
          <a:lstStyle/>
          <a:p>
            <a:r>
              <a:rPr lang="en-US"/>
              <a:t>Meeting with Center Directors</a:t>
            </a:r>
          </a:p>
        </p:txBody>
      </p:sp>
      <p:pic>
        <p:nvPicPr>
          <p:cNvPr id="225285" name="Picture 5" descr="IMGP0504"/>
          <p:cNvPicPr>
            <a:picLocks noChangeAspect="1" noChangeArrowheads="1"/>
          </p:cNvPicPr>
          <p:nvPr/>
        </p:nvPicPr>
        <p:blipFill>
          <a:blip r:embed="rId2" cstate="screen"/>
          <a:srcRect/>
          <a:stretch>
            <a:fillRect/>
          </a:stretch>
        </p:blipFill>
        <p:spPr bwMode="auto">
          <a:xfrm>
            <a:off x="1219200" y="1295400"/>
            <a:ext cx="6629400" cy="497205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b="1">
                <a:effectLst>
                  <a:outerShdw blurRad="38100" dist="38100" dir="2700000" algn="tl">
                    <a:srgbClr val="C0C0C0"/>
                  </a:outerShdw>
                </a:effectLst>
              </a:rPr>
              <a:t>Summary</a:t>
            </a:r>
          </a:p>
        </p:txBody>
      </p:sp>
      <p:sp>
        <p:nvSpPr>
          <p:cNvPr id="29699" name="Rectangle 3"/>
          <p:cNvSpPr>
            <a:spLocks noGrp="1" noChangeArrowheads="1"/>
          </p:cNvSpPr>
          <p:nvPr>
            <p:ph type="body" idx="4294967295"/>
          </p:nvPr>
        </p:nvSpPr>
        <p:spPr>
          <a:xfrm>
            <a:off x="0" y="1295400"/>
            <a:ext cx="8458200" cy="4830763"/>
          </a:xfrm>
        </p:spPr>
        <p:txBody>
          <a:bodyPr/>
          <a:lstStyle/>
          <a:p>
            <a:pPr lvl="1" indent="-222250">
              <a:lnSpc>
                <a:spcPct val="90000"/>
              </a:lnSpc>
              <a:buFontTx/>
              <a:buChar char="•"/>
            </a:pPr>
            <a:r>
              <a:rPr lang="en-US" sz="2000"/>
              <a:t>A skilled work force is critical to the Iraqi economy</a:t>
            </a:r>
          </a:p>
          <a:p>
            <a:pPr lvl="1" indent="-222250">
              <a:lnSpc>
                <a:spcPct val="90000"/>
              </a:lnSpc>
              <a:buFontTx/>
              <a:buChar char="•"/>
            </a:pPr>
            <a:endParaRPr lang="en-US" sz="2000"/>
          </a:p>
          <a:p>
            <a:pPr lvl="1" indent="-222250">
              <a:lnSpc>
                <a:spcPct val="90000"/>
              </a:lnSpc>
              <a:buFont typeface="Wingdings" pitchFamily="2" charset="2"/>
              <a:buChar char="§"/>
            </a:pPr>
            <a:r>
              <a:rPr lang="en-US" sz="2000"/>
              <a:t>Training primarily military-aged males in order to provide an alternative to participation in insurgent or anti-GoI activities</a:t>
            </a:r>
          </a:p>
          <a:p>
            <a:pPr lvl="1" indent="-222250">
              <a:lnSpc>
                <a:spcPct val="90000"/>
              </a:lnSpc>
              <a:buFontTx/>
              <a:buChar char="•"/>
            </a:pPr>
            <a:endParaRPr lang="en-US" sz="2000"/>
          </a:p>
          <a:p>
            <a:pPr lvl="1" indent="-222250">
              <a:lnSpc>
                <a:spcPct val="90000"/>
              </a:lnSpc>
              <a:buFontTx/>
              <a:buChar char="•"/>
            </a:pPr>
            <a:endParaRPr lang="en-US" sz="1000"/>
          </a:p>
          <a:p>
            <a:pPr lvl="1" indent="-222250">
              <a:lnSpc>
                <a:spcPct val="90000"/>
              </a:lnSpc>
              <a:buFontTx/>
              <a:buChar char="•"/>
            </a:pPr>
            <a:r>
              <a:rPr lang="en-US" sz="2000"/>
              <a:t>Iraqi Vocational Training Institutes (VoTechs) have been damaged and looted, or at best, are operating at a greatly reduced level with antiquated equipment. </a:t>
            </a:r>
          </a:p>
          <a:p>
            <a:pPr lvl="1" indent="-222250">
              <a:lnSpc>
                <a:spcPct val="90000"/>
              </a:lnSpc>
              <a:buFontTx/>
              <a:buChar char="•"/>
            </a:pPr>
            <a:endParaRPr lang="en-US" sz="1000"/>
          </a:p>
          <a:p>
            <a:pPr lvl="1" indent="-222250">
              <a:lnSpc>
                <a:spcPct val="90000"/>
              </a:lnSpc>
              <a:buFontTx/>
              <a:buChar char="•"/>
            </a:pPr>
            <a:r>
              <a:rPr lang="en-US" sz="2000"/>
              <a:t>Without operational, modern VoTechs, the Iraqi infrastructure and economy will suffer from a lack of skilled laborers</a:t>
            </a:r>
          </a:p>
          <a:p>
            <a:pPr lvl="1" indent="-222250">
              <a:lnSpc>
                <a:spcPct val="90000"/>
              </a:lnSpc>
              <a:buFontTx/>
              <a:buChar char="•"/>
            </a:pPr>
            <a:endParaRPr lang="en-US" sz="2000"/>
          </a:p>
          <a:p>
            <a:pPr lvl="1" indent="-222250">
              <a:lnSpc>
                <a:spcPct val="90000"/>
              </a:lnSpc>
              <a:buFontTx/>
              <a:buChar char="•"/>
            </a:pPr>
            <a:r>
              <a:rPr lang="en-US" sz="2000"/>
              <a:t>Assessments for all 23 sites have been completed</a:t>
            </a:r>
          </a:p>
          <a:p>
            <a:pPr lvl="1" indent="-222250">
              <a:lnSpc>
                <a:spcPct val="90000"/>
              </a:lnSpc>
              <a:buFontTx/>
              <a:buChar char="•"/>
            </a:pPr>
            <a:endParaRPr lang="en-US" sz="2000"/>
          </a:p>
          <a:p>
            <a:pPr lvl="1" indent="-222250">
              <a:lnSpc>
                <a:spcPct val="90000"/>
              </a:lnSpc>
              <a:buFontTx/>
              <a:buChar char="•"/>
            </a:pPr>
            <a:endParaRPr lang="en-US" sz="2000"/>
          </a:p>
          <a:p>
            <a:pPr lvl="1" indent="-222250">
              <a:lnSpc>
                <a:spcPct val="90000"/>
              </a:lnSpc>
              <a:buFontTx/>
              <a:buChar char="•"/>
            </a:pPr>
            <a:endParaRPr lang="en-US" sz="1000"/>
          </a:p>
          <a:p>
            <a:pPr lvl="1" indent="-222250">
              <a:lnSpc>
                <a:spcPct val="90000"/>
              </a:lnSpc>
              <a:buFontTx/>
              <a:buChar char="•"/>
            </a:pPr>
            <a:endParaRPr lang="en-US" sz="18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r>
              <a:rPr lang="en-US" sz="4400" b="1">
                <a:solidFill>
                  <a:schemeClr val="tx2"/>
                </a:solidFill>
                <a:effectLst>
                  <a:outerShdw blurRad="38100" dist="38100" dir="2700000" algn="tl">
                    <a:srgbClr val="C0C0C0"/>
                  </a:outerShdw>
                </a:effectLst>
              </a:rPr>
              <a:t>Supported Subject Areas</a:t>
            </a:r>
          </a:p>
        </p:txBody>
      </p:sp>
      <p:sp>
        <p:nvSpPr>
          <p:cNvPr id="84995" name="Rectangle 3"/>
          <p:cNvSpPr>
            <a:spLocks noChangeArrowheads="1"/>
          </p:cNvSpPr>
          <p:nvPr/>
        </p:nvSpPr>
        <p:spPr bwMode="auto">
          <a:xfrm>
            <a:off x="457200" y="1600200"/>
            <a:ext cx="4038600" cy="4343400"/>
          </a:xfrm>
          <a:prstGeom prst="rect">
            <a:avLst/>
          </a:prstGeom>
          <a:noFill/>
          <a:ln w="9525">
            <a:noFill/>
            <a:miter lim="800000"/>
            <a:headEnd/>
            <a:tailEnd/>
          </a:ln>
          <a:effectLst/>
        </p:spPr>
        <p:txBody>
          <a:bodyPr/>
          <a:lstStyle/>
          <a:p>
            <a:pPr marL="342900" indent="-342900" algn="l">
              <a:spcBef>
                <a:spcPct val="20000"/>
              </a:spcBef>
              <a:buFontTx/>
              <a:buChar char="•"/>
            </a:pPr>
            <a:r>
              <a:rPr lang="en-US" sz="2400"/>
              <a:t>Welding		</a:t>
            </a:r>
          </a:p>
          <a:p>
            <a:pPr marL="342900" indent="-342900" algn="l">
              <a:spcBef>
                <a:spcPct val="20000"/>
              </a:spcBef>
              <a:buFontTx/>
              <a:buChar char="•"/>
            </a:pPr>
            <a:r>
              <a:rPr lang="en-US" sz="2400"/>
              <a:t>Electrical Installation</a:t>
            </a:r>
          </a:p>
          <a:p>
            <a:pPr marL="342900" indent="-342900" algn="l">
              <a:spcBef>
                <a:spcPct val="20000"/>
              </a:spcBef>
              <a:buFontTx/>
              <a:buChar char="•"/>
            </a:pPr>
            <a:r>
              <a:rPr lang="en-US" sz="2400"/>
              <a:t>Cosmetology</a:t>
            </a:r>
          </a:p>
          <a:p>
            <a:pPr marL="342900" indent="-342900" algn="l">
              <a:spcBef>
                <a:spcPct val="20000"/>
              </a:spcBef>
              <a:buFontTx/>
              <a:buChar char="•"/>
            </a:pPr>
            <a:r>
              <a:rPr lang="en-US" sz="2400"/>
              <a:t>Construction Carpentry	</a:t>
            </a:r>
          </a:p>
          <a:p>
            <a:pPr marL="342900" indent="-342900" algn="l">
              <a:spcBef>
                <a:spcPct val="20000"/>
              </a:spcBef>
              <a:buFontTx/>
              <a:buChar char="•"/>
            </a:pPr>
            <a:r>
              <a:rPr lang="en-US" sz="2400"/>
              <a:t>Generator Repair</a:t>
            </a:r>
          </a:p>
          <a:p>
            <a:pPr marL="342900" indent="-342900" algn="l">
              <a:spcBef>
                <a:spcPct val="20000"/>
              </a:spcBef>
              <a:buFontTx/>
              <a:buChar char="•"/>
            </a:pPr>
            <a:r>
              <a:rPr lang="en-US" sz="2400"/>
              <a:t>Furniture Carpentry</a:t>
            </a:r>
          </a:p>
          <a:p>
            <a:pPr marL="342900" indent="-342900" algn="l">
              <a:spcBef>
                <a:spcPct val="20000"/>
              </a:spcBef>
              <a:buFontTx/>
              <a:buChar char="•"/>
            </a:pPr>
            <a:r>
              <a:rPr lang="en-US" sz="2400"/>
              <a:t>Plumbing	</a:t>
            </a:r>
          </a:p>
          <a:p>
            <a:pPr marL="342900" indent="-342900" algn="l">
              <a:spcBef>
                <a:spcPct val="20000"/>
              </a:spcBef>
              <a:buFontTx/>
              <a:buChar char="•"/>
            </a:pPr>
            <a:r>
              <a:rPr lang="en-US" sz="2400"/>
              <a:t>Masonry/Tiling	</a:t>
            </a:r>
          </a:p>
          <a:p>
            <a:pPr marL="342900" indent="-342900" algn="l">
              <a:spcBef>
                <a:spcPct val="20000"/>
              </a:spcBef>
              <a:buFontTx/>
              <a:buChar char="•"/>
            </a:pPr>
            <a:r>
              <a:rPr lang="en-US" sz="2400"/>
              <a:t>Metal Working </a:t>
            </a:r>
          </a:p>
          <a:p>
            <a:pPr marL="342900" indent="-342900" algn="l">
              <a:spcBef>
                <a:spcPct val="20000"/>
              </a:spcBef>
              <a:buFontTx/>
              <a:buChar char="•"/>
            </a:pPr>
            <a:r>
              <a:rPr lang="en-US" sz="2400"/>
              <a:t>Computer Repair</a:t>
            </a:r>
          </a:p>
        </p:txBody>
      </p:sp>
      <p:sp>
        <p:nvSpPr>
          <p:cNvPr id="84996" name="Rectangle 4"/>
          <p:cNvSpPr>
            <a:spLocks noChangeArrowheads="1"/>
          </p:cNvSpPr>
          <p:nvPr/>
        </p:nvSpPr>
        <p:spPr bwMode="auto">
          <a:xfrm>
            <a:off x="4343400" y="1600200"/>
            <a:ext cx="4343400" cy="4525963"/>
          </a:xfrm>
          <a:prstGeom prst="rect">
            <a:avLst/>
          </a:prstGeom>
          <a:noFill/>
          <a:ln w="9525">
            <a:noFill/>
            <a:miter lim="800000"/>
            <a:headEnd/>
            <a:tailEnd/>
          </a:ln>
          <a:effectLst/>
        </p:spPr>
        <p:txBody>
          <a:bodyPr/>
          <a:lstStyle/>
          <a:p>
            <a:pPr marL="342900" indent="-342900" algn="l">
              <a:spcBef>
                <a:spcPct val="20000"/>
              </a:spcBef>
              <a:buFontTx/>
              <a:buChar char="•"/>
            </a:pPr>
            <a:r>
              <a:rPr lang="en-US" sz="2400"/>
              <a:t>Basic Computer operation </a:t>
            </a:r>
          </a:p>
          <a:p>
            <a:pPr marL="342900" indent="-342900" algn="l">
              <a:spcBef>
                <a:spcPct val="20000"/>
              </a:spcBef>
              <a:buFontTx/>
              <a:buChar char="•"/>
            </a:pPr>
            <a:r>
              <a:rPr lang="en-US" sz="2400"/>
              <a:t>Auto Mechanics/Electrical Systems	</a:t>
            </a:r>
          </a:p>
          <a:p>
            <a:pPr marL="342900" indent="-342900" algn="l">
              <a:spcBef>
                <a:spcPct val="20000"/>
              </a:spcBef>
              <a:buFontTx/>
              <a:buChar char="•"/>
            </a:pPr>
            <a:r>
              <a:rPr lang="en-US" sz="2400"/>
              <a:t>Commercial Baking</a:t>
            </a:r>
          </a:p>
          <a:p>
            <a:pPr marL="342900" indent="-342900" algn="l">
              <a:spcBef>
                <a:spcPct val="20000"/>
              </a:spcBef>
              <a:buFontTx/>
              <a:buChar char="•"/>
            </a:pPr>
            <a:r>
              <a:rPr lang="en-US" sz="2400"/>
              <a:t>Farm Machinery Repair	</a:t>
            </a:r>
          </a:p>
          <a:p>
            <a:pPr marL="342900" indent="-342900" algn="l">
              <a:spcBef>
                <a:spcPct val="20000"/>
              </a:spcBef>
              <a:buFontTx/>
              <a:buChar char="•"/>
            </a:pPr>
            <a:r>
              <a:rPr lang="en-US" sz="2400"/>
              <a:t>Turnery &amp; Lathing</a:t>
            </a:r>
          </a:p>
          <a:p>
            <a:pPr marL="342900" indent="-342900" algn="l">
              <a:spcBef>
                <a:spcPct val="20000"/>
              </a:spcBef>
              <a:buFontTx/>
              <a:buChar char="•"/>
            </a:pPr>
            <a:r>
              <a:rPr lang="en-US" sz="2400"/>
              <a:t>Sewing/Tailoring	</a:t>
            </a:r>
          </a:p>
          <a:p>
            <a:pPr marL="342900" indent="-342900" algn="l">
              <a:spcBef>
                <a:spcPct val="20000"/>
              </a:spcBef>
              <a:buFontTx/>
              <a:buChar char="•"/>
            </a:pPr>
            <a:r>
              <a:rPr lang="en-US" sz="2400"/>
              <a:t>Air Conditioning and Refrigerator repair</a:t>
            </a:r>
          </a:p>
          <a:p>
            <a:pPr marL="342900" indent="-342900" algn="l">
              <a:spcBef>
                <a:spcPct val="20000"/>
              </a:spcBef>
              <a:buFontTx/>
              <a:buChar char="•"/>
            </a:pPr>
            <a:r>
              <a:rPr lang="en-US" sz="2400"/>
              <a:t>Painting/Plastering</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2" descr="npo00009c"/>
          <p:cNvPicPr>
            <a:picLocks noChangeAspect="1" noChangeArrowheads="1"/>
          </p:cNvPicPr>
          <p:nvPr/>
        </p:nvPicPr>
        <p:blipFill>
          <a:blip r:embed="rId3"/>
          <a:srcRect/>
          <a:stretch>
            <a:fillRect/>
          </a:stretch>
        </p:blipFill>
        <p:spPr bwMode="auto">
          <a:xfrm>
            <a:off x="0" y="0"/>
            <a:ext cx="9210675" cy="6877050"/>
          </a:xfrm>
          <a:prstGeom prst="rect">
            <a:avLst/>
          </a:prstGeom>
          <a:solidFill>
            <a:srgbClr val="FFFF99">
              <a:alpha val="39000"/>
            </a:srgbClr>
          </a:solidFill>
          <a:ln w="9525" algn="ctr">
            <a:noFill/>
            <a:miter lim="800000"/>
            <a:headEnd/>
            <a:tailEnd/>
          </a:ln>
          <a:effectLst/>
        </p:spPr>
      </p:pic>
      <p:sp>
        <p:nvSpPr>
          <p:cNvPr id="81925" name="Freeform 5"/>
          <p:cNvSpPr>
            <a:spLocks/>
          </p:cNvSpPr>
          <p:nvPr/>
        </p:nvSpPr>
        <p:spPr bwMode="auto">
          <a:xfrm>
            <a:off x="4041775" y="3143250"/>
            <a:ext cx="149225" cy="101600"/>
          </a:xfrm>
          <a:custGeom>
            <a:avLst/>
            <a:gdLst/>
            <a:ahLst/>
            <a:cxnLst>
              <a:cxn ang="0">
                <a:pos x="8" y="0"/>
              </a:cxn>
              <a:cxn ang="0">
                <a:pos x="12" y="6"/>
              </a:cxn>
              <a:cxn ang="0">
                <a:pos x="14" y="8"/>
              </a:cxn>
              <a:cxn ang="0">
                <a:pos x="14" y="8"/>
              </a:cxn>
              <a:cxn ang="0">
                <a:pos x="14" y="8"/>
              </a:cxn>
              <a:cxn ang="0">
                <a:pos x="14" y="6"/>
              </a:cxn>
              <a:cxn ang="0">
                <a:pos x="14" y="4"/>
              </a:cxn>
              <a:cxn ang="0">
                <a:pos x="18" y="6"/>
              </a:cxn>
              <a:cxn ang="0">
                <a:pos x="24" y="10"/>
              </a:cxn>
              <a:cxn ang="0">
                <a:pos x="26" y="12"/>
              </a:cxn>
              <a:cxn ang="0">
                <a:pos x="26" y="16"/>
              </a:cxn>
              <a:cxn ang="0">
                <a:pos x="32" y="18"/>
              </a:cxn>
              <a:cxn ang="0">
                <a:pos x="38" y="18"/>
              </a:cxn>
              <a:cxn ang="0">
                <a:pos x="38" y="14"/>
              </a:cxn>
              <a:cxn ang="0">
                <a:pos x="38" y="12"/>
              </a:cxn>
              <a:cxn ang="0">
                <a:pos x="40" y="10"/>
              </a:cxn>
              <a:cxn ang="0">
                <a:pos x="40" y="10"/>
              </a:cxn>
              <a:cxn ang="0">
                <a:pos x="42" y="12"/>
              </a:cxn>
              <a:cxn ang="0">
                <a:pos x="42" y="16"/>
              </a:cxn>
              <a:cxn ang="0">
                <a:pos x="46" y="18"/>
              </a:cxn>
              <a:cxn ang="0">
                <a:pos x="52" y="18"/>
              </a:cxn>
              <a:cxn ang="0">
                <a:pos x="56" y="20"/>
              </a:cxn>
              <a:cxn ang="0">
                <a:pos x="58" y="20"/>
              </a:cxn>
              <a:cxn ang="0">
                <a:pos x="70" y="18"/>
              </a:cxn>
              <a:cxn ang="0">
                <a:pos x="80" y="18"/>
              </a:cxn>
              <a:cxn ang="0">
                <a:pos x="88" y="20"/>
              </a:cxn>
              <a:cxn ang="0">
                <a:pos x="94" y="28"/>
              </a:cxn>
              <a:cxn ang="0">
                <a:pos x="90" y="40"/>
              </a:cxn>
              <a:cxn ang="0">
                <a:pos x="84" y="54"/>
              </a:cxn>
              <a:cxn ang="0">
                <a:pos x="80" y="56"/>
              </a:cxn>
              <a:cxn ang="0">
                <a:pos x="74" y="56"/>
              </a:cxn>
              <a:cxn ang="0">
                <a:pos x="66" y="58"/>
              </a:cxn>
              <a:cxn ang="0">
                <a:pos x="58" y="60"/>
              </a:cxn>
              <a:cxn ang="0">
                <a:pos x="48" y="62"/>
              </a:cxn>
              <a:cxn ang="0">
                <a:pos x="44" y="64"/>
              </a:cxn>
              <a:cxn ang="0">
                <a:pos x="42" y="64"/>
              </a:cxn>
              <a:cxn ang="0">
                <a:pos x="38" y="62"/>
              </a:cxn>
              <a:cxn ang="0">
                <a:pos x="36" y="60"/>
              </a:cxn>
              <a:cxn ang="0">
                <a:pos x="36" y="56"/>
              </a:cxn>
              <a:cxn ang="0">
                <a:pos x="38" y="52"/>
              </a:cxn>
              <a:cxn ang="0">
                <a:pos x="40" y="44"/>
              </a:cxn>
              <a:cxn ang="0">
                <a:pos x="38" y="40"/>
              </a:cxn>
              <a:cxn ang="0">
                <a:pos x="34" y="38"/>
              </a:cxn>
              <a:cxn ang="0">
                <a:pos x="26" y="36"/>
              </a:cxn>
              <a:cxn ang="0">
                <a:pos x="18" y="36"/>
              </a:cxn>
              <a:cxn ang="0">
                <a:pos x="0" y="36"/>
              </a:cxn>
              <a:cxn ang="0">
                <a:pos x="2" y="28"/>
              </a:cxn>
              <a:cxn ang="0">
                <a:pos x="2" y="22"/>
              </a:cxn>
              <a:cxn ang="0">
                <a:pos x="2" y="18"/>
              </a:cxn>
              <a:cxn ang="0">
                <a:pos x="2" y="14"/>
              </a:cxn>
              <a:cxn ang="0">
                <a:pos x="4" y="10"/>
              </a:cxn>
              <a:cxn ang="0">
                <a:pos x="6" y="6"/>
              </a:cxn>
              <a:cxn ang="0">
                <a:pos x="8" y="0"/>
              </a:cxn>
            </a:cxnLst>
            <a:rect l="0" t="0" r="r" b="b"/>
            <a:pathLst>
              <a:path w="94" h="64">
                <a:moveTo>
                  <a:pt x="8" y="0"/>
                </a:moveTo>
                <a:lnTo>
                  <a:pt x="12" y="6"/>
                </a:lnTo>
                <a:lnTo>
                  <a:pt x="14" y="8"/>
                </a:lnTo>
                <a:lnTo>
                  <a:pt x="14" y="6"/>
                </a:lnTo>
                <a:lnTo>
                  <a:pt x="14" y="4"/>
                </a:lnTo>
                <a:lnTo>
                  <a:pt x="18" y="6"/>
                </a:lnTo>
                <a:lnTo>
                  <a:pt x="24" y="10"/>
                </a:lnTo>
                <a:lnTo>
                  <a:pt x="26" y="12"/>
                </a:lnTo>
                <a:lnTo>
                  <a:pt x="26" y="16"/>
                </a:lnTo>
                <a:lnTo>
                  <a:pt x="32" y="18"/>
                </a:lnTo>
                <a:lnTo>
                  <a:pt x="38" y="18"/>
                </a:lnTo>
                <a:lnTo>
                  <a:pt x="38" y="14"/>
                </a:lnTo>
                <a:lnTo>
                  <a:pt x="38" y="12"/>
                </a:lnTo>
                <a:lnTo>
                  <a:pt x="40" y="10"/>
                </a:lnTo>
                <a:lnTo>
                  <a:pt x="42" y="12"/>
                </a:lnTo>
                <a:lnTo>
                  <a:pt x="42" y="16"/>
                </a:lnTo>
                <a:lnTo>
                  <a:pt x="46" y="18"/>
                </a:lnTo>
                <a:lnTo>
                  <a:pt x="52" y="18"/>
                </a:lnTo>
                <a:lnTo>
                  <a:pt x="56" y="20"/>
                </a:lnTo>
                <a:lnTo>
                  <a:pt x="58" y="20"/>
                </a:lnTo>
                <a:lnTo>
                  <a:pt x="70" y="18"/>
                </a:lnTo>
                <a:lnTo>
                  <a:pt x="80" y="18"/>
                </a:lnTo>
                <a:lnTo>
                  <a:pt x="88" y="20"/>
                </a:lnTo>
                <a:lnTo>
                  <a:pt x="94" y="28"/>
                </a:lnTo>
                <a:lnTo>
                  <a:pt x="90" y="40"/>
                </a:lnTo>
                <a:lnTo>
                  <a:pt x="84" y="54"/>
                </a:lnTo>
                <a:lnTo>
                  <a:pt x="80" y="56"/>
                </a:lnTo>
                <a:lnTo>
                  <a:pt x="74" y="56"/>
                </a:lnTo>
                <a:lnTo>
                  <a:pt x="66" y="58"/>
                </a:lnTo>
                <a:lnTo>
                  <a:pt x="58" y="60"/>
                </a:lnTo>
                <a:lnTo>
                  <a:pt x="48" y="62"/>
                </a:lnTo>
                <a:lnTo>
                  <a:pt x="44" y="64"/>
                </a:lnTo>
                <a:lnTo>
                  <a:pt x="42" y="64"/>
                </a:lnTo>
                <a:lnTo>
                  <a:pt x="38" y="62"/>
                </a:lnTo>
                <a:lnTo>
                  <a:pt x="36" y="60"/>
                </a:lnTo>
                <a:lnTo>
                  <a:pt x="36" y="56"/>
                </a:lnTo>
                <a:lnTo>
                  <a:pt x="38" y="52"/>
                </a:lnTo>
                <a:lnTo>
                  <a:pt x="40" y="44"/>
                </a:lnTo>
                <a:lnTo>
                  <a:pt x="38" y="40"/>
                </a:lnTo>
                <a:lnTo>
                  <a:pt x="34" y="38"/>
                </a:lnTo>
                <a:lnTo>
                  <a:pt x="26" y="36"/>
                </a:lnTo>
                <a:lnTo>
                  <a:pt x="18" y="36"/>
                </a:lnTo>
                <a:lnTo>
                  <a:pt x="0" y="36"/>
                </a:lnTo>
                <a:lnTo>
                  <a:pt x="2" y="28"/>
                </a:lnTo>
                <a:lnTo>
                  <a:pt x="2" y="22"/>
                </a:lnTo>
                <a:lnTo>
                  <a:pt x="2" y="18"/>
                </a:lnTo>
                <a:lnTo>
                  <a:pt x="2" y="14"/>
                </a:lnTo>
                <a:lnTo>
                  <a:pt x="4" y="10"/>
                </a:lnTo>
                <a:lnTo>
                  <a:pt x="6" y="6"/>
                </a:lnTo>
                <a:lnTo>
                  <a:pt x="8" y="0"/>
                </a:lnTo>
                <a:close/>
              </a:path>
            </a:pathLst>
          </a:custGeom>
          <a:solidFill>
            <a:srgbClr val="3333FF"/>
          </a:solidFill>
          <a:ln w="9525">
            <a:solidFill>
              <a:srgbClr val="3333FF"/>
            </a:solidFill>
            <a:round/>
            <a:headEnd/>
            <a:tailEnd/>
          </a:ln>
        </p:spPr>
        <p:txBody>
          <a:bodyPr/>
          <a:lstStyle/>
          <a:p>
            <a:endParaRPr lang="en-US"/>
          </a:p>
        </p:txBody>
      </p:sp>
      <p:sp>
        <p:nvSpPr>
          <p:cNvPr id="81926" name="Freeform 6"/>
          <p:cNvSpPr>
            <a:spLocks/>
          </p:cNvSpPr>
          <p:nvPr/>
        </p:nvSpPr>
        <p:spPr bwMode="auto">
          <a:xfrm>
            <a:off x="3810000" y="2390775"/>
            <a:ext cx="346075" cy="511175"/>
          </a:xfrm>
          <a:custGeom>
            <a:avLst/>
            <a:gdLst/>
            <a:ahLst/>
            <a:cxnLst>
              <a:cxn ang="0">
                <a:pos x="154" y="310"/>
              </a:cxn>
              <a:cxn ang="0">
                <a:pos x="178" y="322"/>
              </a:cxn>
              <a:cxn ang="0">
                <a:pos x="194" y="320"/>
              </a:cxn>
              <a:cxn ang="0">
                <a:pos x="202" y="312"/>
              </a:cxn>
              <a:cxn ang="0">
                <a:pos x="206" y="306"/>
              </a:cxn>
              <a:cxn ang="0">
                <a:pos x="204" y="262"/>
              </a:cxn>
              <a:cxn ang="0">
                <a:pos x="218" y="230"/>
              </a:cxn>
              <a:cxn ang="0">
                <a:pos x="216" y="214"/>
              </a:cxn>
              <a:cxn ang="0">
                <a:pos x="208" y="200"/>
              </a:cxn>
              <a:cxn ang="0">
                <a:pos x="198" y="194"/>
              </a:cxn>
              <a:cxn ang="0">
                <a:pos x="192" y="190"/>
              </a:cxn>
              <a:cxn ang="0">
                <a:pos x="188" y="182"/>
              </a:cxn>
              <a:cxn ang="0">
                <a:pos x="190" y="184"/>
              </a:cxn>
              <a:cxn ang="0">
                <a:pos x="188" y="186"/>
              </a:cxn>
              <a:cxn ang="0">
                <a:pos x="182" y="178"/>
              </a:cxn>
              <a:cxn ang="0">
                <a:pos x="176" y="166"/>
              </a:cxn>
              <a:cxn ang="0">
                <a:pos x="170" y="154"/>
              </a:cxn>
              <a:cxn ang="0">
                <a:pos x="156" y="154"/>
              </a:cxn>
              <a:cxn ang="0">
                <a:pos x="148" y="150"/>
              </a:cxn>
              <a:cxn ang="0">
                <a:pos x="140" y="138"/>
              </a:cxn>
              <a:cxn ang="0">
                <a:pos x="128" y="128"/>
              </a:cxn>
              <a:cxn ang="0">
                <a:pos x="106" y="114"/>
              </a:cxn>
              <a:cxn ang="0">
                <a:pos x="66" y="76"/>
              </a:cxn>
              <a:cxn ang="0">
                <a:pos x="54" y="44"/>
              </a:cxn>
              <a:cxn ang="0">
                <a:pos x="42" y="12"/>
              </a:cxn>
              <a:cxn ang="0">
                <a:pos x="28" y="0"/>
              </a:cxn>
              <a:cxn ang="0">
                <a:pos x="0" y="52"/>
              </a:cxn>
              <a:cxn ang="0">
                <a:pos x="2" y="84"/>
              </a:cxn>
              <a:cxn ang="0">
                <a:pos x="4" y="112"/>
              </a:cxn>
              <a:cxn ang="0">
                <a:pos x="2" y="132"/>
              </a:cxn>
              <a:cxn ang="0">
                <a:pos x="6" y="150"/>
              </a:cxn>
              <a:cxn ang="0">
                <a:pos x="10" y="158"/>
              </a:cxn>
              <a:cxn ang="0">
                <a:pos x="10" y="176"/>
              </a:cxn>
              <a:cxn ang="0">
                <a:pos x="14" y="208"/>
              </a:cxn>
              <a:cxn ang="0">
                <a:pos x="22" y="226"/>
              </a:cxn>
              <a:cxn ang="0">
                <a:pos x="40" y="244"/>
              </a:cxn>
              <a:cxn ang="0">
                <a:pos x="46" y="256"/>
              </a:cxn>
              <a:cxn ang="0">
                <a:pos x="56" y="264"/>
              </a:cxn>
              <a:cxn ang="0">
                <a:pos x="66" y="290"/>
              </a:cxn>
              <a:cxn ang="0">
                <a:pos x="78" y="302"/>
              </a:cxn>
              <a:cxn ang="0">
                <a:pos x="100" y="304"/>
              </a:cxn>
              <a:cxn ang="0">
                <a:pos x="142" y="306"/>
              </a:cxn>
              <a:cxn ang="0">
                <a:pos x="148" y="312"/>
              </a:cxn>
              <a:cxn ang="0">
                <a:pos x="148" y="302"/>
              </a:cxn>
            </a:cxnLst>
            <a:rect l="0" t="0" r="r" b="b"/>
            <a:pathLst>
              <a:path w="218" h="322">
                <a:moveTo>
                  <a:pt x="148" y="302"/>
                </a:moveTo>
                <a:lnTo>
                  <a:pt x="154" y="310"/>
                </a:lnTo>
                <a:lnTo>
                  <a:pt x="162" y="316"/>
                </a:lnTo>
                <a:lnTo>
                  <a:pt x="178" y="322"/>
                </a:lnTo>
                <a:lnTo>
                  <a:pt x="186" y="322"/>
                </a:lnTo>
                <a:lnTo>
                  <a:pt x="194" y="320"/>
                </a:lnTo>
                <a:lnTo>
                  <a:pt x="198" y="316"/>
                </a:lnTo>
                <a:lnTo>
                  <a:pt x="202" y="312"/>
                </a:lnTo>
                <a:lnTo>
                  <a:pt x="206" y="308"/>
                </a:lnTo>
                <a:lnTo>
                  <a:pt x="206" y="306"/>
                </a:lnTo>
                <a:lnTo>
                  <a:pt x="208" y="284"/>
                </a:lnTo>
                <a:lnTo>
                  <a:pt x="204" y="262"/>
                </a:lnTo>
                <a:lnTo>
                  <a:pt x="212" y="246"/>
                </a:lnTo>
                <a:lnTo>
                  <a:pt x="218" y="230"/>
                </a:lnTo>
                <a:lnTo>
                  <a:pt x="218" y="222"/>
                </a:lnTo>
                <a:lnTo>
                  <a:pt x="216" y="214"/>
                </a:lnTo>
                <a:lnTo>
                  <a:pt x="214" y="206"/>
                </a:lnTo>
                <a:lnTo>
                  <a:pt x="208" y="200"/>
                </a:lnTo>
                <a:lnTo>
                  <a:pt x="204" y="196"/>
                </a:lnTo>
                <a:lnTo>
                  <a:pt x="198" y="194"/>
                </a:lnTo>
                <a:lnTo>
                  <a:pt x="194" y="192"/>
                </a:lnTo>
                <a:lnTo>
                  <a:pt x="192" y="190"/>
                </a:lnTo>
                <a:lnTo>
                  <a:pt x="190" y="184"/>
                </a:lnTo>
                <a:lnTo>
                  <a:pt x="188" y="182"/>
                </a:lnTo>
                <a:lnTo>
                  <a:pt x="190" y="184"/>
                </a:lnTo>
                <a:lnTo>
                  <a:pt x="190" y="186"/>
                </a:lnTo>
                <a:lnTo>
                  <a:pt x="188" y="186"/>
                </a:lnTo>
                <a:lnTo>
                  <a:pt x="186" y="184"/>
                </a:lnTo>
                <a:lnTo>
                  <a:pt x="182" y="178"/>
                </a:lnTo>
                <a:lnTo>
                  <a:pt x="178" y="172"/>
                </a:lnTo>
                <a:lnTo>
                  <a:pt x="176" y="166"/>
                </a:lnTo>
                <a:lnTo>
                  <a:pt x="174" y="160"/>
                </a:lnTo>
                <a:lnTo>
                  <a:pt x="170" y="154"/>
                </a:lnTo>
                <a:lnTo>
                  <a:pt x="162" y="156"/>
                </a:lnTo>
                <a:lnTo>
                  <a:pt x="156" y="154"/>
                </a:lnTo>
                <a:lnTo>
                  <a:pt x="152" y="154"/>
                </a:lnTo>
                <a:lnTo>
                  <a:pt x="148" y="150"/>
                </a:lnTo>
                <a:lnTo>
                  <a:pt x="144" y="142"/>
                </a:lnTo>
                <a:lnTo>
                  <a:pt x="140" y="138"/>
                </a:lnTo>
                <a:lnTo>
                  <a:pt x="134" y="134"/>
                </a:lnTo>
                <a:lnTo>
                  <a:pt x="128" y="128"/>
                </a:lnTo>
                <a:lnTo>
                  <a:pt x="122" y="122"/>
                </a:lnTo>
                <a:lnTo>
                  <a:pt x="106" y="114"/>
                </a:lnTo>
                <a:lnTo>
                  <a:pt x="76" y="90"/>
                </a:lnTo>
                <a:lnTo>
                  <a:pt x="66" y="76"/>
                </a:lnTo>
                <a:lnTo>
                  <a:pt x="56" y="62"/>
                </a:lnTo>
                <a:lnTo>
                  <a:pt x="54" y="44"/>
                </a:lnTo>
                <a:lnTo>
                  <a:pt x="50" y="28"/>
                </a:lnTo>
                <a:lnTo>
                  <a:pt x="42" y="12"/>
                </a:lnTo>
                <a:lnTo>
                  <a:pt x="36" y="6"/>
                </a:lnTo>
                <a:lnTo>
                  <a:pt x="28" y="0"/>
                </a:lnTo>
                <a:lnTo>
                  <a:pt x="4" y="36"/>
                </a:lnTo>
                <a:lnTo>
                  <a:pt x="0" y="52"/>
                </a:lnTo>
                <a:lnTo>
                  <a:pt x="0" y="68"/>
                </a:lnTo>
                <a:lnTo>
                  <a:pt x="2" y="84"/>
                </a:lnTo>
                <a:lnTo>
                  <a:pt x="6" y="100"/>
                </a:lnTo>
                <a:lnTo>
                  <a:pt x="4" y="112"/>
                </a:lnTo>
                <a:lnTo>
                  <a:pt x="2" y="122"/>
                </a:lnTo>
                <a:lnTo>
                  <a:pt x="2" y="132"/>
                </a:lnTo>
                <a:lnTo>
                  <a:pt x="4" y="146"/>
                </a:lnTo>
                <a:lnTo>
                  <a:pt x="6" y="150"/>
                </a:lnTo>
                <a:lnTo>
                  <a:pt x="8" y="154"/>
                </a:lnTo>
                <a:lnTo>
                  <a:pt x="10" y="158"/>
                </a:lnTo>
                <a:lnTo>
                  <a:pt x="10" y="160"/>
                </a:lnTo>
                <a:lnTo>
                  <a:pt x="10" y="176"/>
                </a:lnTo>
                <a:lnTo>
                  <a:pt x="12" y="188"/>
                </a:lnTo>
                <a:lnTo>
                  <a:pt x="14" y="208"/>
                </a:lnTo>
                <a:lnTo>
                  <a:pt x="18" y="218"/>
                </a:lnTo>
                <a:lnTo>
                  <a:pt x="22" y="226"/>
                </a:lnTo>
                <a:lnTo>
                  <a:pt x="30" y="234"/>
                </a:lnTo>
                <a:lnTo>
                  <a:pt x="40" y="244"/>
                </a:lnTo>
                <a:lnTo>
                  <a:pt x="42" y="250"/>
                </a:lnTo>
                <a:lnTo>
                  <a:pt x="46" y="256"/>
                </a:lnTo>
                <a:lnTo>
                  <a:pt x="50" y="260"/>
                </a:lnTo>
                <a:lnTo>
                  <a:pt x="56" y="264"/>
                </a:lnTo>
                <a:lnTo>
                  <a:pt x="62" y="280"/>
                </a:lnTo>
                <a:lnTo>
                  <a:pt x="66" y="290"/>
                </a:lnTo>
                <a:lnTo>
                  <a:pt x="72" y="298"/>
                </a:lnTo>
                <a:lnTo>
                  <a:pt x="78" y="302"/>
                </a:lnTo>
                <a:lnTo>
                  <a:pt x="86" y="304"/>
                </a:lnTo>
                <a:lnTo>
                  <a:pt x="100" y="304"/>
                </a:lnTo>
                <a:lnTo>
                  <a:pt x="118" y="306"/>
                </a:lnTo>
                <a:lnTo>
                  <a:pt x="142" y="306"/>
                </a:lnTo>
                <a:lnTo>
                  <a:pt x="146" y="310"/>
                </a:lnTo>
                <a:lnTo>
                  <a:pt x="148" y="312"/>
                </a:lnTo>
                <a:lnTo>
                  <a:pt x="148" y="310"/>
                </a:lnTo>
                <a:lnTo>
                  <a:pt x="148" y="302"/>
                </a:lnTo>
                <a:close/>
              </a:path>
            </a:pathLst>
          </a:custGeom>
          <a:solidFill>
            <a:srgbClr val="3366FF"/>
          </a:solidFill>
          <a:ln w="9525">
            <a:noFill/>
            <a:round/>
            <a:headEnd/>
            <a:tailEnd/>
          </a:ln>
        </p:spPr>
        <p:txBody>
          <a:bodyPr/>
          <a:lstStyle/>
          <a:p>
            <a:endParaRPr lang="en-US"/>
          </a:p>
        </p:txBody>
      </p:sp>
      <p:sp>
        <p:nvSpPr>
          <p:cNvPr id="81927" name="Freeform 7"/>
          <p:cNvSpPr>
            <a:spLocks/>
          </p:cNvSpPr>
          <p:nvPr/>
        </p:nvSpPr>
        <p:spPr bwMode="auto">
          <a:xfrm>
            <a:off x="4067175" y="3317875"/>
            <a:ext cx="361950" cy="463550"/>
          </a:xfrm>
          <a:custGeom>
            <a:avLst/>
            <a:gdLst/>
            <a:ahLst/>
            <a:cxnLst>
              <a:cxn ang="0">
                <a:pos x="132" y="282"/>
              </a:cxn>
              <a:cxn ang="0">
                <a:pos x="130" y="270"/>
              </a:cxn>
              <a:cxn ang="0">
                <a:pos x="138" y="264"/>
              </a:cxn>
              <a:cxn ang="0">
                <a:pos x="148" y="272"/>
              </a:cxn>
              <a:cxn ang="0">
                <a:pos x="158" y="280"/>
              </a:cxn>
              <a:cxn ang="0">
                <a:pos x="168" y="284"/>
              </a:cxn>
              <a:cxn ang="0">
                <a:pos x="176" y="280"/>
              </a:cxn>
              <a:cxn ang="0">
                <a:pos x="190" y="270"/>
              </a:cxn>
              <a:cxn ang="0">
                <a:pos x="204" y="262"/>
              </a:cxn>
              <a:cxn ang="0">
                <a:pos x="214" y="258"/>
              </a:cxn>
              <a:cxn ang="0">
                <a:pos x="220" y="252"/>
              </a:cxn>
              <a:cxn ang="0">
                <a:pos x="226" y="242"/>
              </a:cxn>
              <a:cxn ang="0">
                <a:pos x="228" y="238"/>
              </a:cxn>
              <a:cxn ang="0">
                <a:pos x="226" y="214"/>
              </a:cxn>
              <a:cxn ang="0">
                <a:pos x="216" y="190"/>
              </a:cxn>
              <a:cxn ang="0">
                <a:pos x="198" y="180"/>
              </a:cxn>
              <a:cxn ang="0">
                <a:pos x="178" y="170"/>
              </a:cxn>
              <a:cxn ang="0">
                <a:pos x="164" y="162"/>
              </a:cxn>
              <a:cxn ang="0">
                <a:pos x="154" y="152"/>
              </a:cxn>
              <a:cxn ang="0">
                <a:pos x="144" y="136"/>
              </a:cxn>
              <a:cxn ang="0">
                <a:pos x="140" y="132"/>
              </a:cxn>
              <a:cxn ang="0">
                <a:pos x="134" y="116"/>
              </a:cxn>
              <a:cxn ang="0">
                <a:pos x="124" y="110"/>
              </a:cxn>
              <a:cxn ang="0">
                <a:pos x="116" y="94"/>
              </a:cxn>
              <a:cxn ang="0">
                <a:pos x="108" y="68"/>
              </a:cxn>
              <a:cxn ang="0">
                <a:pos x="102" y="50"/>
              </a:cxn>
              <a:cxn ang="0">
                <a:pos x="90" y="40"/>
              </a:cxn>
              <a:cxn ang="0">
                <a:pos x="74" y="34"/>
              </a:cxn>
              <a:cxn ang="0">
                <a:pos x="64" y="16"/>
              </a:cxn>
              <a:cxn ang="0">
                <a:pos x="56" y="10"/>
              </a:cxn>
              <a:cxn ang="0">
                <a:pos x="54" y="30"/>
              </a:cxn>
              <a:cxn ang="0">
                <a:pos x="46" y="46"/>
              </a:cxn>
              <a:cxn ang="0">
                <a:pos x="30" y="50"/>
              </a:cxn>
              <a:cxn ang="0">
                <a:pos x="26" y="50"/>
              </a:cxn>
              <a:cxn ang="0">
                <a:pos x="22" y="66"/>
              </a:cxn>
              <a:cxn ang="0">
                <a:pos x="34" y="76"/>
              </a:cxn>
              <a:cxn ang="0">
                <a:pos x="34" y="88"/>
              </a:cxn>
              <a:cxn ang="0">
                <a:pos x="18" y="104"/>
              </a:cxn>
              <a:cxn ang="0">
                <a:pos x="2" y="112"/>
              </a:cxn>
              <a:cxn ang="0">
                <a:pos x="2" y="120"/>
              </a:cxn>
              <a:cxn ang="0">
                <a:pos x="6" y="132"/>
              </a:cxn>
              <a:cxn ang="0">
                <a:pos x="8" y="136"/>
              </a:cxn>
              <a:cxn ang="0">
                <a:pos x="6" y="142"/>
              </a:cxn>
              <a:cxn ang="0">
                <a:pos x="0" y="144"/>
              </a:cxn>
              <a:cxn ang="0">
                <a:pos x="4" y="166"/>
              </a:cxn>
              <a:cxn ang="0">
                <a:pos x="6" y="196"/>
              </a:cxn>
              <a:cxn ang="0">
                <a:pos x="14" y="224"/>
              </a:cxn>
              <a:cxn ang="0">
                <a:pos x="18" y="232"/>
              </a:cxn>
              <a:cxn ang="0">
                <a:pos x="20" y="240"/>
              </a:cxn>
              <a:cxn ang="0">
                <a:pos x="40" y="244"/>
              </a:cxn>
              <a:cxn ang="0">
                <a:pos x="54" y="248"/>
              </a:cxn>
              <a:cxn ang="0">
                <a:pos x="54" y="248"/>
              </a:cxn>
              <a:cxn ang="0">
                <a:pos x="52" y="248"/>
              </a:cxn>
              <a:cxn ang="0">
                <a:pos x="52" y="250"/>
              </a:cxn>
              <a:cxn ang="0">
                <a:pos x="64" y="254"/>
              </a:cxn>
              <a:cxn ang="0">
                <a:pos x="80" y="256"/>
              </a:cxn>
              <a:cxn ang="0">
                <a:pos x="94" y="258"/>
              </a:cxn>
              <a:cxn ang="0">
                <a:pos x="100" y="260"/>
              </a:cxn>
              <a:cxn ang="0">
                <a:pos x="108" y="272"/>
              </a:cxn>
              <a:cxn ang="0">
                <a:pos x="122" y="282"/>
              </a:cxn>
              <a:cxn ang="0">
                <a:pos x="140" y="292"/>
              </a:cxn>
            </a:cxnLst>
            <a:rect l="0" t="0" r="r" b="b"/>
            <a:pathLst>
              <a:path w="228" h="292">
                <a:moveTo>
                  <a:pt x="140" y="292"/>
                </a:moveTo>
                <a:lnTo>
                  <a:pt x="132" y="282"/>
                </a:lnTo>
                <a:lnTo>
                  <a:pt x="128" y="276"/>
                </a:lnTo>
                <a:lnTo>
                  <a:pt x="130" y="270"/>
                </a:lnTo>
                <a:lnTo>
                  <a:pt x="134" y="268"/>
                </a:lnTo>
                <a:lnTo>
                  <a:pt x="138" y="264"/>
                </a:lnTo>
                <a:lnTo>
                  <a:pt x="144" y="268"/>
                </a:lnTo>
                <a:lnTo>
                  <a:pt x="148" y="272"/>
                </a:lnTo>
                <a:lnTo>
                  <a:pt x="152" y="276"/>
                </a:lnTo>
                <a:lnTo>
                  <a:pt x="158" y="280"/>
                </a:lnTo>
                <a:lnTo>
                  <a:pt x="164" y="282"/>
                </a:lnTo>
                <a:lnTo>
                  <a:pt x="168" y="284"/>
                </a:lnTo>
                <a:lnTo>
                  <a:pt x="176" y="280"/>
                </a:lnTo>
                <a:lnTo>
                  <a:pt x="184" y="276"/>
                </a:lnTo>
                <a:lnTo>
                  <a:pt x="190" y="270"/>
                </a:lnTo>
                <a:lnTo>
                  <a:pt x="198" y="264"/>
                </a:lnTo>
                <a:lnTo>
                  <a:pt x="204" y="262"/>
                </a:lnTo>
                <a:lnTo>
                  <a:pt x="210" y="260"/>
                </a:lnTo>
                <a:lnTo>
                  <a:pt x="214" y="258"/>
                </a:lnTo>
                <a:lnTo>
                  <a:pt x="216" y="256"/>
                </a:lnTo>
                <a:lnTo>
                  <a:pt x="220" y="252"/>
                </a:lnTo>
                <a:lnTo>
                  <a:pt x="224" y="248"/>
                </a:lnTo>
                <a:lnTo>
                  <a:pt x="226" y="242"/>
                </a:lnTo>
                <a:lnTo>
                  <a:pt x="228" y="240"/>
                </a:lnTo>
                <a:lnTo>
                  <a:pt x="228" y="238"/>
                </a:lnTo>
                <a:lnTo>
                  <a:pt x="228" y="228"/>
                </a:lnTo>
                <a:lnTo>
                  <a:pt x="226" y="214"/>
                </a:lnTo>
                <a:lnTo>
                  <a:pt x="224" y="200"/>
                </a:lnTo>
                <a:lnTo>
                  <a:pt x="216" y="190"/>
                </a:lnTo>
                <a:lnTo>
                  <a:pt x="208" y="184"/>
                </a:lnTo>
                <a:lnTo>
                  <a:pt x="198" y="180"/>
                </a:lnTo>
                <a:lnTo>
                  <a:pt x="188" y="174"/>
                </a:lnTo>
                <a:lnTo>
                  <a:pt x="178" y="170"/>
                </a:lnTo>
                <a:lnTo>
                  <a:pt x="168" y="164"/>
                </a:lnTo>
                <a:lnTo>
                  <a:pt x="164" y="162"/>
                </a:lnTo>
                <a:lnTo>
                  <a:pt x="162" y="160"/>
                </a:lnTo>
                <a:lnTo>
                  <a:pt x="154" y="152"/>
                </a:lnTo>
                <a:lnTo>
                  <a:pt x="148" y="142"/>
                </a:lnTo>
                <a:lnTo>
                  <a:pt x="144" y="136"/>
                </a:lnTo>
                <a:lnTo>
                  <a:pt x="142" y="134"/>
                </a:lnTo>
                <a:lnTo>
                  <a:pt x="140" y="132"/>
                </a:lnTo>
                <a:lnTo>
                  <a:pt x="138" y="124"/>
                </a:lnTo>
                <a:lnTo>
                  <a:pt x="134" y="116"/>
                </a:lnTo>
                <a:lnTo>
                  <a:pt x="126" y="112"/>
                </a:lnTo>
                <a:lnTo>
                  <a:pt x="124" y="110"/>
                </a:lnTo>
                <a:lnTo>
                  <a:pt x="122" y="110"/>
                </a:lnTo>
                <a:lnTo>
                  <a:pt x="116" y="94"/>
                </a:lnTo>
                <a:lnTo>
                  <a:pt x="108" y="78"/>
                </a:lnTo>
                <a:lnTo>
                  <a:pt x="108" y="68"/>
                </a:lnTo>
                <a:lnTo>
                  <a:pt x="106" y="58"/>
                </a:lnTo>
                <a:lnTo>
                  <a:pt x="102" y="50"/>
                </a:lnTo>
                <a:lnTo>
                  <a:pt x="94" y="44"/>
                </a:lnTo>
                <a:lnTo>
                  <a:pt x="90" y="40"/>
                </a:lnTo>
                <a:lnTo>
                  <a:pt x="82" y="38"/>
                </a:lnTo>
                <a:lnTo>
                  <a:pt x="74" y="34"/>
                </a:lnTo>
                <a:lnTo>
                  <a:pt x="68" y="32"/>
                </a:lnTo>
                <a:lnTo>
                  <a:pt x="64" y="16"/>
                </a:lnTo>
                <a:lnTo>
                  <a:pt x="60" y="0"/>
                </a:lnTo>
                <a:lnTo>
                  <a:pt x="56" y="10"/>
                </a:lnTo>
                <a:lnTo>
                  <a:pt x="56" y="20"/>
                </a:lnTo>
                <a:lnTo>
                  <a:pt x="54" y="30"/>
                </a:lnTo>
                <a:lnTo>
                  <a:pt x="50" y="40"/>
                </a:lnTo>
                <a:lnTo>
                  <a:pt x="46" y="46"/>
                </a:lnTo>
                <a:lnTo>
                  <a:pt x="38" y="48"/>
                </a:lnTo>
                <a:lnTo>
                  <a:pt x="30" y="50"/>
                </a:lnTo>
                <a:lnTo>
                  <a:pt x="28" y="50"/>
                </a:lnTo>
                <a:lnTo>
                  <a:pt x="26" y="50"/>
                </a:lnTo>
                <a:lnTo>
                  <a:pt x="22" y="58"/>
                </a:lnTo>
                <a:lnTo>
                  <a:pt x="22" y="66"/>
                </a:lnTo>
                <a:lnTo>
                  <a:pt x="26" y="72"/>
                </a:lnTo>
                <a:lnTo>
                  <a:pt x="34" y="76"/>
                </a:lnTo>
                <a:lnTo>
                  <a:pt x="36" y="82"/>
                </a:lnTo>
                <a:lnTo>
                  <a:pt x="34" y="88"/>
                </a:lnTo>
                <a:lnTo>
                  <a:pt x="30" y="96"/>
                </a:lnTo>
                <a:lnTo>
                  <a:pt x="18" y="104"/>
                </a:lnTo>
                <a:lnTo>
                  <a:pt x="6" y="108"/>
                </a:lnTo>
                <a:lnTo>
                  <a:pt x="2" y="112"/>
                </a:lnTo>
                <a:lnTo>
                  <a:pt x="0" y="116"/>
                </a:lnTo>
                <a:lnTo>
                  <a:pt x="2" y="120"/>
                </a:lnTo>
                <a:lnTo>
                  <a:pt x="4" y="126"/>
                </a:lnTo>
                <a:lnTo>
                  <a:pt x="6" y="132"/>
                </a:lnTo>
                <a:lnTo>
                  <a:pt x="8" y="136"/>
                </a:lnTo>
                <a:lnTo>
                  <a:pt x="8" y="140"/>
                </a:lnTo>
                <a:lnTo>
                  <a:pt x="6" y="142"/>
                </a:lnTo>
                <a:lnTo>
                  <a:pt x="2" y="144"/>
                </a:lnTo>
                <a:lnTo>
                  <a:pt x="0" y="144"/>
                </a:lnTo>
                <a:lnTo>
                  <a:pt x="0" y="156"/>
                </a:lnTo>
                <a:lnTo>
                  <a:pt x="4" y="166"/>
                </a:lnTo>
                <a:lnTo>
                  <a:pt x="6" y="182"/>
                </a:lnTo>
                <a:lnTo>
                  <a:pt x="6" y="196"/>
                </a:lnTo>
                <a:lnTo>
                  <a:pt x="10" y="210"/>
                </a:lnTo>
                <a:lnTo>
                  <a:pt x="14" y="224"/>
                </a:lnTo>
                <a:lnTo>
                  <a:pt x="16" y="228"/>
                </a:lnTo>
                <a:lnTo>
                  <a:pt x="18" y="232"/>
                </a:lnTo>
                <a:lnTo>
                  <a:pt x="18" y="238"/>
                </a:lnTo>
                <a:lnTo>
                  <a:pt x="20" y="240"/>
                </a:lnTo>
                <a:lnTo>
                  <a:pt x="34" y="244"/>
                </a:lnTo>
                <a:lnTo>
                  <a:pt x="40" y="244"/>
                </a:lnTo>
                <a:lnTo>
                  <a:pt x="48" y="246"/>
                </a:lnTo>
                <a:lnTo>
                  <a:pt x="54" y="248"/>
                </a:lnTo>
                <a:lnTo>
                  <a:pt x="56" y="248"/>
                </a:lnTo>
                <a:lnTo>
                  <a:pt x="54" y="248"/>
                </a:lnTo>
                <a:lnTo>
                  <a:pt x="52" y="248"/>
                </a:lnTo>
                <a:lnTo>
                  <a:pt x="50" y="248"/>
                </a:lnTo>
                <a:lnTo>
                  <a:pt x="52" y="250"/>
                </a:lnTo>
                <a:lnTo>
                  <a:pt x="58" y="252"/>
                </a:lnTo>
                <a:lnTo>
                  <a:pt x="64" y="254"/>
                </a:lnTo>
                <a:lnTo>
                  <a:pt x="72" y="256"/>
                </a:lnTo>
                <a:lnTo>
                  <a:pt x="80" y="256"/>
                </a:lnTo>
                <a:lnTo>
                  <a:pt x="88" y="256"/>
                </a:lnTo>
                <a:lnTo>
                  <a:pt x="94" y="258"/>
                </a:lnTo>
                <a:lnTo>
                  <a:pt x="98" y="260"/>
                </a:lnTo>
                <a:lnTo>
                  <a:pt x="100" y="260"/>
                </a:lnTo>
                <a:lnTo>
                  <a:pt x="104" y="264"/>
                </a:lnTo>
                <a:lnTo>
                  <a:pt x="108" y="272"/>
                </a:lnTo>
                <a:lnTo>
                  <a:pt x="114" y="278"/>
                </a:lnTo>
                <a:lnTo>
                  <a:pt x="122" y="282"/>
                </a:lnTo>
                <a:lnTo>
                  <a:pt x="134" y="282"/>
                </a:lnTo>
                <a:lnTo>
                  <a:pt x="140" y="292"/>
                </a:lnTo>
                <a:close/>
              </a:path>
            </a:pathLst>
          </a:custGeom>
          <a:solidFill>
            <a:srgbClr val="3366FF"/>
          </a:solidFill>
          <a:ln w="9525">
            <a:noFill/>
            <a:round/>
            <a:headEnd/>
            <a:tailEnd/>
          </a:ln>
        </p:spPr>
        <p:txBody>
          <a:bodyPr/>
          <a:lstStyle/>
          <a:p>
            <a:endParaRPr lang="en-US"/>
          </a:p>
        </p:txBody>
      </p:sp>
      <p:sp>
        <p:nvSpPr>
          <p:cNvPr id="81930" name="Freeform 10"/>
          <p:cNvSpPr>
            <a:spLocks/>
          </p:cNvSpPr>
          <p:nvPr/>
        </p:nvSpPr>
        <p:spPr bwMode="auto">
          <a:xfrm>
            <a:off x="423863" y="1930400"/>
            <a:ext cx="4689475" cy="3937000"/>
          </a:xfrm>
          <a:custGeom>
            <a:avLst/>
            <a:gdLst/>
            <a:ahLst/>
            <a:cxnLst>
              <a:cxn ang="0">
                <a:pos x="1095" y="318"/>
              </a:cxn>
              <a:cxn ang="0">
                <a:pos x="1206" y="0"/>
              </a:cxn>
              <a:cxn ang="0">
                <a:pos x="1317" y="33"/>
              </a:cxn>
              <a:cxn ang="0">
                <a:pos x="1437" y="66"/>
              </a:cxn>
              <a:cxn ang="0">
                <a:pos x="1527" y="90"/>
              </a:cxn>
              <a:cxn ang="0">
                <a:pos x="1644" y="108"/>
              </a:cxn>
              <a:cxn ang="0">
                <a:pos x="1737" y="123"/>
              </a:cxn>
              <a:cxn ang="0">
                <a:pos x="1818" y="102"/>
              </a:cxn>
              <a:cxn ang="0">
                <a:pos x="1797" y="168"/>
              </a:cxn>
              <a:cxn ang="0">
                <a:pos x="1814" y="267"/>
              </a:cxn>
              <a:cxn ang="0">
                <a:pos x="1848" y="297"/>
              </a:cxn>
              <a:cxn ang="0">
                <a:pos x="1893" y="327"/>
              </a:cxn>
              <a:cxn ang="0">
                <a:pos x="1959" y="363"/>
              </a:cxn>
              <a:cxn ang="0">
                <a:pos x="2034" y="337"/>
              </a:cxn>
              <a:cxn ang="0">
                <a:pos x="2070" y="378"/>
              </a:cxn>
              <a:cxn ang="0">
                <a:pos x="2082" y="444"/>
              </a:cxn>
              <a:cxn ang="0">
                <a:pos x="2118" y="513"/>
              </a:cxn>
              <a:cxn ang="0">
                <a:pos x="2187" y="549"/>
              </a:cxn>
              <a:cxn ang="0">
                <a:pos x="2220" y="597"/>
              </a:cxn>
              <a:cxn ang="0">
                <a:pos x="2246" y="628"/>
              </a:cxn>
              <a:cxn ang="0">
                <a:pos x="2310" y="648"/>
              </a:cxn>
              <a:cxn ang="0">
                <a:pos x="2379" y="684"/>
              </a:cxn>
              <a:cxn ang="0">
                <a:pos x="2499" y="717"/>
              </a:cxn>
              <a:cxn ang="0">
                <a:pos x="2688" y="808"/>
              </a:cxn>
              <a:cxn ang="0">
                <a:pos x="2684" y="892"/>
              </a:cxn>
              <a:cxn ang="0">
                <a:pos x="2580" y="944"/>
              </a:cxn>
              <a:cxn ang="0">
                <a:pos x="2694" y="1067"/>
              </a:cxn>
              <a:cxn ang="0">
                <a:pos x="2713" y="1164"/>
              </a:cxn>
              <a:cxn ang="0">
                <a:pos x="2733" y="1212"/>
              </a:cxn>
              <a:cxn ang="0">
                <a:pos x="2741" y="1248"/>
              </a:cxn>
              <a:cxn ang="0">
                <a:pos x="2757" y="1292"/>
              </a:cxn>
              <a:cxn ang="0">
                <a:pos x="2769" y="1324"/>
              </a:cxn>
              <a:cxn ang="0">
                <a:pos x="2826" y="1385"/>
              </a:cxn>
              <a:cxn ang="0">
                <a:pos x="2892" y="1405"/>
              </a:cxn>
              <a:cxn ang="0">
                <a:pos x="2916" y="1457"/>
              </a:cxn>
              <a:cxn ang="0">
                <a:pos x="2865" y="1532"/>
              </a:cxn>
              <a:cxn ang="0">
                <a:pos x="2853" y="1577"/>
              </a:cxn>
              <a:cxn ang="0">
                <a:pos x="2850" y="1637"/>
              </a:cxn>
              <a:cxn ang="0">
                <a:pos x="2847" y="1715"/>
              </a:cxn>
              <a:cxn ang="0">
                <a:pos x="2925" y="1748"/>
              </a:cxn>
              <a:cxn ang="0">
                <a:pos x="2954" y="1796"/>
              </a:cxn>
              <a:cxn ang="0">
                <a:pos x="2914" y="1908"/>
              </a:cxn>
              <a:cxn ang="0">
                <a:pos x="2842" y="2080"/>
              </a:cxn>
              <a:cxn ang="0">
                <a:pos x="2774" y="2108"/>
              </a:cxn>
              <a:cxn ang="0">
                <a:pos x="2734" y="2140"/>
              </a:cxn>
              <a:cxn ang="0">
                <a:pos x="2662" y="2274"/>
              </a:cxn>
              <a:cxn ang="0">
                <a:pos x="2606" y="2414"/>
              </a:cxn>
              <a:cxn ang="0">
                <a:pos x="2294" y="2290"/>
              </a:cxn>
              <a:cxn ang="0">
                <a:pos x="1653" y="1872"/>
              </a:cxn>
              <a:cxn ang="0">
                <a:pos x="807" y="1470"/>
              </a:cxn>
              <a:cxn ang="0">
                <a:pos x="246" y="1332"/>
              </a:cxn>
              <a:cxn ang="0">
                <a:pos x="183" y="1284"/>
              </a:cxn>
              <a:cxn ang="0">
                <a:pos x="192" y="1215"/>
              </a:cxn>
            </a:cxnLst>
            <a:rect l="0" t="0" r="r" b="b"/>
            <a:pathLst>
              <a:path w="2954" h="2480">
                <a:moveTo>
                  <a:pt x="0" y="810"/>
                </a:moveTo>
                <a:lnTo>
                  <a:pt x="1095" y="318"/>
                </a:lnTo>
                <a:lnTo>
                  <a:pt x="1221" y="141"/>
                </a:lnTo>
                <a:lnTo>
                  <a:pt x="1206" y="0"/>
                </a:lnTo>
                <a:lnTo>
                  <a:pt x="1254" y="6"/>
                </a:lnTo>
                <a:lnTo>
                  <a:pt x="1317" y="33"/>
                </a:lnTo>
                <a:lnTo>
                  <a:pt x="1389" y="60"/>
                </a:lnTo>
                <a:lnTo>
                  <a:pt x="1437" y="66"/>
                </a:lnTo>
                <a:lnTo>
                  <a:pt x="1488" y="66"/>
                </a:lnTo>
                <a:lnTo>
                  <a:pt x="1527" y="90"/>
                </a:lnTo>
                <a:lnTo>
                  <a:pt x="1560" y="99"/>
                </a:lnTo>
                <a:lnTo>
                  <a:pt x="1644" y="108"/>
                </a:lnTo>
                <a:lnTo>
                  <a:pt x="1713" y="102"/>
                </a:lnTo>
                <a:lnTo>
                  <a:pt x="1737" y="123"/>
                </a:lnTo>
                <a:lnTo>
                  <a:pt x="1782" y="117"/>
                </a:lnTo>
                <a:lnTo>
                  <a:pt x="1818" y="102"/>
                </a:lnTo>
                <a:lnTo>
                  <a:pt x="1796" y="130"/>
                </a:lnTo>
                <a:lnTo>
                  <a:pt x="1797" y="168"/>
                </a:lnTo>
                <a:lnTo>
                  <a:pt x="1800" y="232"/>
                </a:lnTo>
                <a:lnTo>
                  <a:pt x="1814" y="267"/>
                </a:lnTo>
                <a:lnTo>
                  <a:pt x="1830" y="279"/>
                </a:lnTo>
                <a:lnTo>
                  <a:pt x="1848" y="297"/>
                </a:lnTo>
                <a:cubicBezTo>
                  <a:pt x="1865" y="314"/>
                  <a:pt x="1857" y="309"/>
                  <a:pt x="1869" y="315"/>
                </a:cubicBezTo>
                <a:lnTo>
                  <a:pt x="1893" y="327"/>
                </a:lnTo>
                <a:lnTo>
                  <a:pt x="1935" y="348"/>
                </a:lnTo>
                <a:lnTo>
                  <a:pt x="1959" y="363"/>
                </a:lnTo>
                <a:lnTo>
                  <a:pt x="1992" y="366"/>
                </a:lnTo>
                <a:lnTo>
                  <a:pt x="2034" y="337"/>
                </a:lnTo>
                <a:lnTo>
                  <a:pt x="2073" y="336"/>
                </a:lnTo>
                <a:lnTo>
                  <a:pt x="2070" y="378"/>
                </a:lnTo>
                <a:lnTo>
                  <a:pt x="2070" y="420"/>
                </a:lnTo>
                <a:lnTo>
                  <a:pt x="2082" y="444"/>
                </a:lnTo>
                <a:lnTo>
                  <a:pt x="2091" y="480"/>
                </a:lnTo>
                <a:lnTo>
                  <a:pt x="2118" y="513"/>
                </a:lnTo>
                <a:lnTo>
                  <a:pt x="2166" y="549"/>
                </a:lnTo>
                <a:lnTo>
                  <a:pt x="2187" y="549"/>
                </a:lnTo>
                <a:lnTo>
                  <a:pt x="2202" y="573"/>
                </a:lnTo>
                <a:lnTo>
                  <a:pt x="2220" y="597"/>
                </a:lnTo>
                <a:lnTo>
                  <a:pt x="2235" y="612"/>
                </a:lnTo>
                <a:lnTo>
                  <a:pt x="2246" y="628"/>
                </a:lnTo>
                <a:lnTo>
                  <a:pt x="2283" y="648"/>
                </a:lnTo>
                <a:lnTo>
                  <a:pt x="2310" y="648"/>
                </a:lnTo>
                <a:lnTo>
                  <a:pt x="2310" y="669"/>
                </a:lnTo>
                <a:lnTo>
                  <a:pt x="2379" y="684"/>
                </a:lnTo>
                <a:lnTo>
                  <a:pt x="2418" y="666"/>
                </a:lnTo>
                <a:lnTo>
                  <a:pt x="2499" y="717"/>
                </a:lnTo>
                <a:lnTo>
                  <a:pt x="2610" y="702"/>
                </a:lnTo>
                <a:lnTo>
                  <a:pt x="2688" y="808"/>
                </a:lnTo>
                <a:lnTo>
                  <a:pt x="2658" y="817"/>
                </a:lnTo>
                <a:lnTo>
                  <a:pt x="2684" y="892"/>
                </a:lnTo>
                <a:lnTo>
                  <a:pt x="2622" y="908"/>
                </a:lnTo>
                <a:lnTo>
                  <a:pt x="2580" y="944"/>
                </a:lnTo>
                <a:lnTo>
                  <a:pt x="2640" y="1001"/>
                </a:lnTo>
                <a:lnTo>
                  <a:pt x="2694" y="1067"/>
                </a:lnTo>
                <a:lnTo>
                  <a:pt x="2725" y="1108"/>
                </a:lnTo>
                <a:lnTo>
                  <a:pt x="2713" y="1164"/>
                </a:lnTo>
                <a:lnTo>
                  <a:pt x="2721" y="1192"/>
                </a:lnTo>
                <a:lnTo>
                  <a:pt x="2733" y="1212"/>
                </a:lnTo>
                <a:lnTo>
                  <a:pt x="2733" y="1228"/>
                </a:lnTo>
                <a:lnTo>
                  <a:pt x="2741" y="1248"/>
                </a:lnTo>
                <a:lnTo>
                  <a:pt x="2753" y="1268"/>
                </a:lnTo>
                <a:lnTo>
                  <a:pt x="2757" y="1292"/>
                </a:lnTo>
                <a:lnTo>
                  <a:pt x="2761" y="1304"/>
                </a:lnTo>
                <a:lnTo>
                  <a:pt x="2769" y="1324"/>
                </a:lnTo>
                <a:lnTo>
                  <a:pt x="2769" y="1340"/>
                </a:lnTo>
                <a:lnTo>
                  <a:pt x="2826" y="1385"/>
                </a:lnTo>
                <a:lnTo>
                  <a:pt x="2868" y="1379"/>
                </a:lnTo>
                <a:lnTo>
                  <a:pt x="2892" y="1405"/>
                </a:lnTo>
                <a:lnTo>
                  <a:pt x="2925" y="1415"/>
                </a:lnTo>
                <a:lnTo>
                  <a:pt x="2916" y="1457"/>
                </a:lnTo>
                <a:lnTo>
                  <a:pt x="2871" y="1478"/>
                </a:lnTo>
                <a:lnTo>
                  <a:pt x="2865" y="1532"/>
                </a:lnTo>
                <a:lnTo>
                  <a:pt x="2859" y="1550"/>
                </a:lnTo>
                <a:lnTo>
                  <a:pt x="2853" y="1577"/>
                </a:lnTo>
                <a:lnTo>
                  <a:pt x="2850" y="1601"/>
                </a:lnTo>
                <a:lnTo>
                  <a:pt x="2850" y="1637"/>
                </a:lnTo>
                <a:lnTo>
                  <a:pt x="2868" y="1691"/>
                </a:lnTo>
                <a:lnTo>
                  <a:pt x="2847" y="1715"/>
                </a:lnTo>
                <a:lnTo>
                  <a:pt x="2898" y="1742"/>
                </a:lnTo>
                <a:lnTo>
                  <a:pt x="2925" y="1748"/>
                </a:lnTo>
                <a:lnTo>
                  <a:pt x="2937" y="1775"/>
                </a:lnTo>
                <a:lnTo>
                  <a:pt x="2954" y="1796"/>
                </a:lnTo>
                <a:lnTo>
                  <a:pt x="2926" y="1850"/>
                </a:lnTo>
                <a:lnTo>
                  <a:pt x="2914" y="1908"/>
                </a:lnTo>
                <a:lnTo>
                  <a:pt x="2900" y="2006"/>
                </a:lnTo>
                <a:lnTo>
                  <a:pt x="2842" y="2080"/>
                </a:lnTo>
                <a:lnTo>
                  <a:pt x="2812" y="2102"/>
                </a:lnTo>
                <a:lnTo>
                  <a:pt x="2774" y="2108"/>
                </a:lnTo>
                <a:lnTo>
                  <a:pt x="2744" y="2122"/>
                </a:lnTo>
                <a:lnTo>
                  <a:pt x="2734" y="2140"/>
                </a:lnTo>
                <a:lnTo>
                  <a:pt x="2732" y="2170"/>
                </a:lnTo>
                <a:lnTo>
                  <a:pt x="2662" y="2274"/>
                </a:lnTo>
                <a:lnTo>
                  <a:pt x="2656" y="2350"/>
                </a:lnTo>
                <a:lnTo>
                  <a:pt x="2606" y="2414"/>
                </a:lnTo>
                <a:lnTo>
                  <a:pt x="2566" y="2480"/>
                </a:lnTo>
                <a:lnTo>
                  <a:pt x="2294" y="2290"/>
                </a:lnTo>
                <a:lnTo>
                  <a:pt x="2026" y="2110"/>
                </a:lnTo>
                <a:lnTo>
                  <a:pt x="1653" y="1872"/>
                </a:lnTo>
                <a:lnTo>
                  <a:pt x="1332" y="1748"/>
                </a:lnTo>
                <a:lnTo>
                  <a:pt x="807" y="1470"/>
                </a:lnTo>
                <a:lnTo>
                  <a:pt x="210" y="1374"/>
                </a:lnTo>
                <a:lnTo>
                  <a:pt x="246" y="1332"/>
                </a:lnTo>
                <a:lnTo>
                  <a:pt x="231" y="1284"/>
                </a:lnTo>
                <a:lnTo>
                  <a:pt x="183" y="1284"/>
                </a:lnTo>
                <a:lnTo>
                  <a:pt x="159" y="1221"/>
                </a:lnTo>
                <a:lnTo>
                  <a:pt x="192" y="1215"/>
                </a:lnTo>
                <a:lnTo>
                  <a:pt x="0" y="810"/>
                </a:lnTo>
                <a:close/>
              </a:path>
            </a:pathLst>
          </a:custGeom>
          <a:noFill/>
          <a:ln w="28575">
            <a:solidFill>
              <a:srgbClr val="FFFF00"/>
            </a:solidFill>
            <a:round/>
            <a:headEnd/>
            <a:tailEnd/>
          </a:ln>
          <a:effectLst/>
        </p:spPr>
        <p:txBody>
          <a:bodyPr/>
          <a:lstStyle/>
          <a:p>
            <a:endParaRPr lang="en-US"/>
          </a:p>
        </p:txBody>
      </p:sp>
      <p:sp>
        <p:nvSpPr>
          <p:cNvPr id="81931" name="Freeform 11"/>
          <p:cNvSpPr>
            <a:spLocks/>
          </p:cNvSpPr>
          <p:nvPr/>
        </p:nvSpPr>
        <p:spPr bwMode="auto">
          <a:xfrm>
            <a:off x="3276600" y="879475"/>
            <a:ext cx="3135313" cy="2663825"/>
          </a:xfrm>
          <a:custGeom>
            <a:avLst/>
            <a:gdLst/>
            <a:ahLst/>
            <a:cxnLst>
              <a:cxn ang="0">
                <a:pos x="125" y="678"/>
              </a:cxn>
              <a:cxn ang="0">
                <a:pos x="303" y="636"/>
              </a:cxn>
              <a:cxn ang="0">
                <a:pos x="237" y="536"/>
              </a:cxn>
              <a:cxn ang="0">
                <a:pos x="349" y="422"/>
              </a:cxn>
              <a:cxn ang="0">
                <a:pos x="479" y="406"/>
              </a:cxn>
              <a:cxn ang="0">
                <a:pos x="539" y="454"/>
              </a:cxn>
              <a:cxn ang="0">
                <a:pos x="585" y="500"/>
              </a:cxn>
              <a:cxn ang="0">
                <a:pos x="687" y="450"/>
              </a:cxn>
              <a:cxn ang="0">
                <a:pos x="747" y="346"/>
              </a:cxn>
              <a:cxn ang="0">
                <a:pos x="837" y="326"/>
              </a:cxn>
              <a:cxn ang="0">
                <a:pos x="940" y="326"/>
              </a:cxn>
              <a:cxn ang="0">
                <a:pos x="1018" y="314"/>
              </a:cxn>
              <a:cxn ang="0">
                <a:pos x="1052" y="166"/>
              </a:cxn>
              <a:cxn ang="0">
                <a:pos x="1030" y="86"/>
              </a:cxn>
              <a:cxn ang="0">
                <a:pos x="1199" y="38"/>
              </a:cxn>
              <a:cxn ang="0">
                <a:pos x="1303" y="0"/>
              </a:cxn>
              <a:cxn ang="0">
                <a:pos x="1443" y="58"/>
              </a:cxn>
              <a:cxn ang="0">
                <a:pos x="1470" y="174"/>
              </a:cxn>
              <a:cxn ang="0">
                <a:pos x="1520" y="246"/>
              </a:cxn>
              <a:cxn ang="0">
                <a:pos x="1612" y="258"/>
              </a:cxn>
              <a:cxn ang="0">
                <a:pos x="1728" y="326"/>
              </a:cxn>
              <a:cxn ang="0">
                <a:pos x="1848" y="306"/>
              </a:cxn>
              <a:cxn ang="0">
                <a:pos x="1975" y="318"/>
              </a:cxn>
              <a:cxn ang="0">
                <a:pos x="1884" y="378"/>
              </a:cxn>
              <a:cxn ang="0">
                <a:pos x="1815" y="410"/>
              </a:cxn>
              <a:cxn ang="0">
                <a:pos x="1844" y="540"/>
              </a:cxn>
              <a:cxn ang="0">
                <a:pos x="1883" y="626"/>
              </a:cxn>
              <a:cxn ang="0">
                <a:pos x="1794" y="668"/>
              </a:cxn>
              <a:cxn ang="0">
                <a:pos x="1739" y="738"/>
              </a:cxn>
              <a:cxn ang="0">
                <a:pos x="1648" y="818"/>
              </a:cxn>
              <a:cxn ang="0">
                <a:pos x="1664" y="918"/>
              </a:cxn>
              <a:cxn ang="0">
                <a:pos x="1555" y="882"/>
              </a:cxn>
              <a:cxn ang="0">
                <a:pos x="1526" y="970"/>
              </a:cxn>
              <a:cxn ang="0">
                <a:pos x="1596" y="1042"/>
              </a:cxn>
              <a:cxn ang="0">
                <a:pos x="1556" y="1138"/>
              </a:cxn>
              <a:cxn ang="0">
                <a:pos x="1510" y="1200"/>
              </a:cxn>
              <a:cxn ang="0">
                <a:pos x="1600" y="1274"/>
              </a:cxn>
              <a:cxn ang="0">
                <a:pos x="1680" y="1376"/>
              </a:cxn>
              <a:cxn ang="0">
                <a:pos x="1759" y="1350"/>
              </a:cxn>
              <a:cxn ang="0">
                <a:pos x="1744" y="1420"/>
              </a:cxn>
              <a:cxn ang="0">
                <a:pos x="1816" y="1448"/>
              </a:cxn>
              <a:cxn ang="0">
                <a:pos x="1686" y="1542"/>
              </a:cxn>
              <a:cxn ang="0">
                <a:pos x="1588" y="1676"/>
              </a:cxn>
              <a:cxn ang="0">
                <a:pos x="1450" y="1644"/>
              </a:cxn>
              <a:cxn ang="0">
                <a:pos x="1352" y="1626"/>
              </a:cxn>
              <a:cxn ang="0">
                <a:pos x="1206" y="1606"/>
              </a:cxn>
              <a:cxn ang="0">
                <a:pos x="1094" y="1648"/>
              </a:cxn>
              <a:cxn ang="0">
                <a:pos x="983" y="1524"/>
              </a:cxn>
              <a:cxn ang="0">
                <a:pos x="954" y="1476"/>
              </a:cxn>
              <a:cxn ang="0">
                <a:pos x="895" y="1465"/>
              </a:cxn>
              <a:cxn ang="0">
                <a:pos x="709" y="1383"/>
              </a:cxn>
              <a:cxn ang="0">
                <a:pos x="525" y="1335"/>
              </a:cxn>
              <a:cxn ang="0">
                <a:pos x="388" y="1215"/>
              </a:cxn>
              <a:cxn ang="0">
                <a:pos x="297" y="1138"/>
              </a:cxn>
              <a:cxn ang="0">
                <a:pos x="291" y="998"/>
              </a:cxn>
              <a:cxn ang="0">
                <a:pos x="199" y="1027"/>
              </a:cxn>
              <a:cxn ang="0">
                <a:pos x="78" y="981"/>
              </a:cxn>
              <a:cxn ang="0">
                <a:pos x="4" y="868"/>
              </a:cxn>
            </a:cxnLst>
            <a:rect l="0" t="0" r="r" b="b"/>
            <a:pathLst>
              <a:path w="1975" h="1678">
                <a:moveTo>
                  <a:pt x="27" y="762"/>
                </a:moveTo>
                <a:lnTo>
                  <a:pt x="47" y="746"/>
                </a:lnTo>
                <a:lnTo>
                  <a:pt x="43" y="678"/>
                </a:lnTo>
                <a:lnTo>
                  <a:pt x="125" y="678"/>
                </a:lnTo>
                <a:lnTo>
                  <a:pt x="261" y="680"/>
                </a:lnTo>
                <a:lnTo>
                  <a:pt x="343" y="694"/>
                </a:lnTo>
                <a:lnTo>
                  <a:pt x="327" y="658"/>
                </a:lnTo>
                <a:lnTo>
                  <a:pt x="303" y="636"/>
                </a:lnTo>
                <a:lnTo>
                  <a:pt x="279" y="614"/>
                </a:lnTo>
                <a:lnTo>
                  <a:pt x="259" y="592"/>
                </a:lnTo>
                <a:lnTo>
                  <a:pt x="249" y="564"/>
                </a:lnTo>
                <a:lnTo>
                  <a:pt x="237" y="536"/>
                </a:lnTo>
                <a:lnTo>
                  <a:pt x="249" y="500"/>
                </a:lnTo>
                <a:lnTo>
                  <a:pt x="265" y="472"/>
                </a:lnTo>
                <a:lnTo>
                  <a:pt x="315" y="440"/>
                </a:lnTo>
                <a:lnTo>
                  <a:pt x="349" y="422"/>
                </a:lnTo>
                <a:lnTo>
                  <a:pt x="385" y="416"/>
                </a:lnTo>
                <a:lnTo>
                  <a:pt x="423" y="420"/>
                </a:lnTo>
                <a:lnTo>
                  <a:pt x="451" y="422"/>
                </a:lnTo>
                <a:lnTo>
                  <a:pt x="479" y="406"/>
                </a:lnTo>
                <a:lnTo>
                  <a:pt x="513" y="396"/>
                </a:lnTo>
                <a:lnTo>
                  <a:pt x="525" y="424"/>
                </a:lnTo>
                <a:lnTo>
                  <a:pt x="529" y="438"/>
                </a:lnTo>
                <a:lnTo>
                  <a:pt x="539" y="454"/>
                </a:lnTo>
                <a:lnTo>
                  <a:pt x="549" y="458"/>
                </a:lnTo>
                <a:lnTo>
                  <a:pt x="557" y="474"/>
                </a:lnTo>
                <a:lnTo>
                  <a:pt x="565" y="484"/>
                </a:lnTo>
                <a:lnTo>
                  <a:pt x="585" y="500"/>
                </a:lnTo>
                <a:lnTo>
                  <a:pt x="609" y="500"/>
                </a:lnTo>
                <a:lnTo>
                  <a:pt x="639" y="494"/>
                </a:lnTo>
                <a:lnTo>
                  <a:pt x="651" y="466"/>
                </a:lnTo>
                <a:lnTo>
                  <a:pt x="687" y="450"/>
                </a:lnTo>
                <a:lnTo>
                  <a:pt x="707" y="414"/>
                </a:lnTo>
                <a:cubicBezTo>
                  <a:pt x="710" y="407"/>
                  <a:pt x="715" y="394"/>
                  <a:pt x="715" y="394"/>
                </a:cubicBezTo>
                <a:lnTo>
                  <a:pt x="715" y="378"/>
                </a:lnTo>
                <a:lnTo>
                  <a:pt x="747" y="346"/>
                </a:lnTo>
                <a:lnTo>
                  <a:pt x="765" y="314"/>
                </a:lnTo>
                <a:lnTo>
                  <a:pt x="799" y="298"/>
                </a:lnTo>
                <a:lnTo>
                  <a:pt x="813" y="308"/>
                </a:lnTo>
                <a:lnTo>
                  <a:pt x="837" y="326"/>
                </a:lnTo>
                <a:lnTo>
                  <a:pt x="863" y="342"/>
                </a:lnTo>
                <a:lnTo>
                  <a:pt x="885" y="328"/>
                </a:lnTo>
                <a:lnTo>
                  <a:pt x="889" y="308"/>
                </a:lnTo>
                <a:lnTo>
                  <a:pt x="940" y="326"/>
                </a:lnTo>
                <a:lnTo>
                  <a:pt x="950" y="306"/>
                </a:lnTo>
                <a:lnTo>
                  <a:pt x="955" y="322"/>
                </a:lnTo>
                <a:lnTo>
                  <a:pt x="990" y="316"/>
                </a:lnTo>
                <a:lnTo>
                  <a:pt x="1018" y="314"/>
                </a:lnTo>
                <a:lnTo>
                  <a:pt x="1042" y="296"/>
                </a:lnTo>
                <a:lnTo>
                  <a:pt x="1046" y="206"/>
                </a:lnTo>
                <a:lnTo>
                  <a:pt x="1036" y="192"/>
                </a:lnTo>
                <a:lnTo>
                  <a:pt x="1052" y="166"/>
                </a:lnTo>
                <a:lnTo>
                  <a:pt x="1054" y="140"/>
                </a:lnTo>
                <a:lnTo>
                  <a:pt x="1064" y="128"/>
                </a:lnTo>
                <a:lnTo>
                  <a:pt x="1046" y="104"/>
                </a:lnTo>
                <a:lnTo>
                  <a:pt x="1030" y="86"/>
                </a:lnTo>
                <a:lnTo>
                  <a:pt x="1018" y="66"/>
                </a:lnTo>
                <a:lnTo>
                  <a:pt x="1123" y="30"/>
                </a:lnTo>
                <a:lnTo>
                  <a:pt x="1155" y="30"/>
                </a:lnTo>
                <a:lnTo>
                  <a:pt x="1199" y="38"/>
                </a:lnTo>
                <a:lnTo>
                  <a:pt x="1245" y="30"/>
                </a:lnTo>
                <a:lnTo>
                  <a:pt x="1281" y="36"/>
                </a:lnTo>
                <a:lnTo>
                  <a:pt x="1305" y="32"/>
                </a:lnTo>
                <a:lnTo>
                  <a:pt x="1303" y="0"/>
                </a:lnTo>
                <a:lnTo>
                  <a:pt x="1348" y="34"/>
                </a:lnTo>
                <a:lnTo>
                  <a:pt x="1372" y="50"/>
                </a:lnTo>
                <a:lnTo>
                  <a:pt x="1418" y="38"/>
                </a:lnTo>
                <a:lnTo>
                  <a:pt x="1443" y="58"/>
                </a:lnTo>
                <a:lnTo>
                  <a:pt x="1443" y="82"/>
                </a:lnTo>
                <a:lnTo>
                  <a:pt x="1443" y="114"/>
                </a:lnTo>
                <a:lnTo>
                  <a:pt x="1463" y="146"/>
                </a:lnTo>
                <a:lnTo>
                  <a:pt x="1470" y="174"/>
                </a:lnTo>
                <a:lnTo>
                  <a:pt x="1471" y="206"/>
                </a:lnTo>
                <a:lnTo>
                  <a:pt x="1470" y="242"/>
                </a:lnTo>
                <a:lnTo>
                  <a:pt x="1492" y="260"/>
                </a:lnTo>
                <a:lnTo>
                  <a:pt x="1520" y="246"/>
                </a:lnTo>
                <a:lnTo>
                  <a:pt x="1546" y="240"/>
                </a:lnTo>
                <a:lnTo>
                  <a:pt x="1566" y="238"/>
                </a:lnTo>
                <a:lnTo>
                  <a:pt x="1592" y="248"/>
                </a:lnTo>
                <a:lnTo>
                  <a:pt x="1612" y="258"/>
                </a:lnTo>
                <a:lnTo>
                  <a:pt x="1642" y="280"/>
                </a:lnTo>
                <a:lnTo>
                  <a:pt x="1663" y="298"/>
                </a:lnTo>
                <a:lnTo>
                  <a:pt x="1690" y="336"/>
                </a:lnTo>
                <a:lnTo>
                  <a:pt x="1728" y="326"/>
                </a:lnTo>
                <a:lnTo>
                  <a:pt x="1762" y="320"/>
                </a:lnTo>
                <a:lnTo>
                  <a:pt x="1786" y="318"/>
                </a:lnTo>
                <a:lnTo>
                  <a:pt x="1820" y="316"/>
                </a:lnTo>
                <a:lnTo>
                  <a:pt x="1848" y="306"/>
                </a:lnTo>
                <a:lnTo>
                  <a:pt x="1882" y="330"/>
                </a:lnTo>
                <a:lnTo>
                  <a:pt x="1902" y="340"/>
                </a:lnTo>
                <a:lnTo>
                  <a:pt x="1940" y="336"/>
                </a:lnTo>
                <a:lnTo>
                  <a:pt x="1975" y="318"/>
                </a:lnTo>
                <a:lnTo>
                  <a:pt x="1955" y="342"/>
                </a:lnTo>
                <a:lnTo>
                  <a:pt x="1944" y="360"/>
                </a:lnTo>
                <a:lnTo>
                  <a:pt x="1922" y="368"/>
                </a:lnTo>
                <a:lnTo>
                  <a:pt x="1884" y="378"/>
                </a:lnTo>
                <a:lnTo>
                  <a:pt x="1852" y="378"/>
                </a:lnTo>
                <a:lnTo>
                  <a:pt x="1819" y="366"/>
                </a:lnTo>
                <a:lnTo>
                  <a:pt x="1803" y="386"/>
                </a:lnTo>
                <a:lnTo>
                  <a:pt x="1815" y="410"/>
                </a:lnTo>
                <a:lnTo>
                  <a:pt x="1783" y="450"/>
                </a:lnTo>
                <a:lnTo>
                  <a:pt x="1799" y="482"/>
                </a:lnTo>
                <a:lnTo>
                  <a:pt x="1815" y="510"/>
                </a:lnTo>
                <a:lnTo>
                  <a:pt x="1844" y="540"/>
                </a:lnTo>
                <a:lnTo>
                  <a:pt x="1875" y="566"/>
                </a:lnTo>
                <a:lnTo>
                  <a:pt x="1859" y="590"/>
                </a:lnTo>
                <a:lnTo>
                  <a:pt x="1874" y="608"/>
                </a:lnTo>
                <a:lnTo>
                  <a:pt x="1883" y="626"/>
                </a:lnTo>
                <a:lnTo>
                  <a:pt x="1879" y="650"/>
                </a:lnTo>
                <a:lnTo>
                  <a:pt x="1852" y="662"/>
                </a:lnTo>
                <a:lnTo>
                  <a:pt x="1824" y="672"/>
                </a:lnTo>
                <a:lnTo>
                  <a:pt x="1794" y="668"/>
                </a:lnTo>
                <a:lnTo>
                  <a:pt x="1772" y="664"/>
                </a:lnTo>
                <a:lnTo>
                  <a:pt x="1743" y="674"/>
                </a:lnTo>
                <a:lnTo>
                  <a:pt x="1751" y="706"/>
                </a:lnTo>
                <a:lnTo>
                  <a:pt x="1739" y="738"/>
                </a:lnTo>
                <a:lnTo>
                  <a:pt x="1703" y="742"/>
                </a:lnTo>
                <a:lnTo>
                  <a:pt x="1678" y="786"/>
                </a:lnTo>
                <a:lnTo>
                  <a:pt x="1643" y="786"/>
                </a:lnTo>
                <a:lnTo>
                  <a:pt x="1648" y="818"/>
                </a:lnTo>
                <a:lnTo>
                  <a:pt x="1624" y="844"/>
                </a:lnTo>
                <a:lnTo>
                  <a:pt x="1647" y="858"/>
                </a:lnTo>
                <a:lnTo>
                  <a:pt x="1667" y="894"/>
                </a:lnTo>
                <a:lnTo>
                  <a:pt x="1664" y="918"/>
                </a:lnTo>
                <a:lnTo>
                  <a:pt x="1638" y="914"/>
                </a:lnTo>
                <a:lnTo>
                  <a:pt x="1608" y="918"/>
                </a:lnTo>
                <a:lnTo>
                  <a:pt x="1579" y="890"/>
                </a:lnTo>
                <a:lnTo>
                  <a:pt x="1555" y="882"/>
                </a:lnTo>
                <a:lnTo>
                  <a:pt x="1555" y="906"/>
                </a:lnTo>
                <a:lnTo>
                  <a:pt x="1563" y="938"/>
                </a:lnTo>
                <a:lnTo>
                  <a:pt x="1546" y="956"/>
                </a:lnTo>
                <a:lnTo>
                  <a:pt x="1526" y="970"/>
                </a:lnTo>
                <a:lnTo>
                  <a:pt x="1526" y="988"/>
                </a:lnTo>
                <a:lnTo>
                  <a:pt x="1552" y="1028"/>
                </a:lnTo>
                <a:lnTo>
                  <a:pt x="1582" y="1018"/>
                </a:lnTo>
                <a:lnTo>
                  <a:pt x="1596" y="1042"/>
                </a:lnTo>
                <a:lnTo>
                  <a:pt x="1592" y="1066"/>
                </a:lnTo>
                <a:lnTo>
                  <a:pt x="1583" y="1094"/>
                </a:lnTo>
                <a:lnTo>
                  <a:pt x="1594" y="1110"/>
                </a:lnTo>
                <a:lnTo>
                  <a:pt x="1556" y="1138"/>
                </a:lnTo>
                <a:lnTo>
                  <a:pt x="1536" y="1156"/>
                </a:lnTo>
                <a:lnTo>
                  <a:pt x="1528" y="1172"/>
                </a:lnTo>
                <a:lnTo>
                  <a:pt x="1503" y="1174"/>
                </a:lnTo>
                <a:lnTo>
                  <a:pt x="1510" y="1200"/>
                </a:lnTo>
                <a:lnTo>
                  <a:pt x="1528" y="1214"/>
                </a:lnTo>
                <a:lnTo>
                  <a:pt x="1554" y="1218"/>
                </a:lnTo>
                <a:lnTo>
                  <a:pt x="1580" y="1244"/>
                </a:lnTo>
                <a:lnTo>
                  <a:pt x="1600" y="1274"/>
                </a:lnTo>
                <a:lnTo>
                  <a:pt x="1620" y="1290"/>
                </a:lnTo>
                <a:lnTo>
                  <a:pt x="1632" y="1330"/>
                </a:lnTo>
                <a:lnTo>
                  <a:pt x="1667" y="1342"/>
                </a:lnTo>
                <a:lnTo>
                  <a:pt x="1680" y="1376"/>
                </a:lnTo>
                <a:lnTo>
                  <a:pt x="1699" y="1366"/>
                </a:lnTo>
                <a:lnTo>
                  <a:pt x="1733" y="1352"/>
                </a:lnTo>
                <a:lnTo>
                  <a:pt x="1740" y="1356"/>
                </a:lnTo>
                <a:lnTo>
                  <a:pt x="1759" y="1350"/>
                </a:lnTo>
                <a:lnTo>
                  <a:pt x="1765" y="1368"/>
                </a:lnTo>
                <a:lnTo>
                  <a:pt x="1776" y="1399"/>
                </a:lnTo>
                <a:lnTo>
                  <a:pt x="1757" y="1407"/>
                </a:lnTo>
                <a:lnTo>
                  <a:pt x="1744" y="1420"/>
                </a:lnTo>
                <a:lnTo>
                  <a:pt x="1770" y="1422"/>
                </a:lnTo>
                <a:lnTo>
                  <a:pt x="1795" y="1406"/>
                </a:lnTo>
                <a:lnTo>
                  <a:pt x="1815" y="1422"/>
                </a:lnTo>
                <a:lnTo>
                  <a:pt x="1816" y="1448"/>
                </a:lnTo>
                <a:lnTo>
                  <a:pt x="1790" y="1474"/>
                </a:lnTo>
                <a:lnTo>
                  <a:pt x="1766" y="1502"/>
                </a:lnTo>
                <a:lnTo>
                  <a:pt x="1720" y="1516"/>
                </a:lnTo>
                <a:lnTo>
                  <a:pt x="1686" y="1542"/>
                </a:lnTo>
                <a:lnTo>
                  <a:pt x="1658" y="1558"/>
                </a:lnTo>
                <a:lnTo>
                  <a:pt x="1642" y="1594"/>
                </a:lnTo>
                <a:lnTo>
                  <a:pt x="1620" y="1638"/>
                </a:lnTo>
                <a:lnTo>
                  <a:pt x="1588" y="1676"/>
                </a:lnTo>
                <a:lnTo>
                  <a:pt x="1534" y="1678"/>
                </a:lnTo>
                <a:lnTo>
                  <a:pt x="1486" y="1660"/>
                </a:lnTo>
                <a:lnTo>
                  <a:pt x="1462" y="1648"/>
                </a:lnTo>
                <a:lnTo>
                  <a:pt x="1450" y="1644"/>
                </a:lnTo>
                <a:lnTo>
                  <a:pt x="1434" y="1644"/>
                </a:lnTo>
                <a:lnTo>
                  <a:pt x="1392" y="1640"/>
                </a:lnTo>
                <a:lnTo>
                  <a:pt x="1372" y="1630"/>
                </a:lnTo>
                <a:lnTo>
                  <a:pt x="1352" y="1626"/>
                </a:lnTo>
                <a:lnTo>
                  <a:pt x="1302" y="1618"/>
                </a:lnTo>
                <a:lnTo>
                  <a:pt x="1266" y="1614"/>
                </a:lnTo>
                <a:lnTo>
                  <a:pt x="1234" y="1602"/>
                </a:lnTo>
                <a:lnTo>
                  <a:pt x="1206" y="1606"/>
                </a:lnTo>
                <a:lnTo>
                  <a:pt x="1187" y="1622"/>
                </a:lnTo>
                <a:lnTo>
                  <a:pt x="1172" y="1656"/>
                </a:lnTo>
                <a:lnTo>
                  <a:pt x="1126" y="1662"/>
                </a:lnTo>
                <a:lnTo>
                  <a:pt x="1094" y="1648"/>
                </a:lnTo>
                <a:lnTo>
                  <a:pt x="1064" y="1622"/>
                </a:lnTo>
                <a:lnTo>
                  <a:pt x="994" y="1590"/>
                </a:lnTo>
                <a:lnTo>
                  <a:pt x="994" y="1558"/>
                </a:lnTo>
                <a:lnTo>
                  <a:pt x="983" y="1524"/>
                </a:lnTo>
                <a:lnTo>
                  <a:pt x="964" y="1510"/>
                </a:lnTo>
                <a:lnTo>
                  <a:pt x="990" y="1510"/>
                </a:lnTo>
                <a:cubicBezTo>
                  <a:pt x="983" y="1485"/>
                  <a:pt x="996" y="1493"/>
                  <a:pt x="996" y="1488"/>
                </a:cubicBezTo>
                <a:lnTo>
                  <a:pt x="954" y="1476"/>
                </a:lnTo>
                <a:lnTo>
                  <a:pt x="952" y="1462"/>
                </a:lnTo>
                <a:lnTo>
                  <a:pt x="941" y="1417"/>
                </a:lnTo>
                <a:lnTo>
                  <a:pt x="890" y="1417"/>
                </a:lnTo>
                <a:lnTo>
                  <a:pt x="895" y="1465"/>
                </a:lnTo>
                <a:lnTo>
                  <a:pt x="847" y="1402"/>
                </a:lnTo>
                <a:lnTo>
                  <a:pt x="825" y="1372"/>
                </a:lnTo>
                <a:cubicBezTo>
                  <a:pt x="807" y="1354"/>
                  <a:pt x="807" y="1367"/>
                  <a:pt x="786" y="1371"/>
                </a:cubicBezTo>
                <a:lnTo>
                  <a:pt x="709" y="1383"/>
                </a:lnTo>
                <a:lnTo>
                  <a:pt x="660" y="1348"/>
                </a:lnTo>
                <a:lnTo>
                  <a:pt x="634" y="1330"/>
                </a:lnTo>
                <a:lnTo>
                  <a:pt x="594" y="1353"/>
                </a:lnTo>
                <a:lnTo>
                  <a:pt x="525" y="1335"/>
                </a:lnTo>
                <a:lnTo>
                  <a:pt x="520" y="1314"/>
                </a:lnTo>
                <a:lnTo>
                  <a:pt x="481" y="1308"/>
                </a:lnTo>
                <a:lnTo>
                  <a:pt x="450" y="1284"/>
                </a:lnTo>
                <a:lnTo>
                  <a:pt x="388" y="1215"/>
                </a:lnTo>
                <a:lnTo>
                  <a:pt x="364" y="1212"/>
                </a:lnTo>
                <a:lnTo>
                  <a:pt x="340" y="1195"/>
                </a:lnTo>
                <a:lnTo>
                  <a:pt x="316" y="1162"/>
                </a:lnTo>
                <a:lnTo>
                  <a:pt x="297" y="1138"/>
                </a:lnTo>
                <a:lnTo>
                  <a:pt x="285" y="1107"/>
                </a:lnTo>
                <a:lnTo>
                  <a:pt x="276" y="1062"/>
                </a:lnTo>
                <a:cubicBezTo>
                  <a:pt x="272" y="1049"/>
                  <a:pt x="279" y="1031"/>
                  <a:pt x="282" y="1020"/>
                </a:cubicBezTo>
                <a:cubicBezTo>
                  <a:pt x="285" y="1009"/>
                  <a:pt x="292" y="1002"/>
                  <a:pt x="291" y="998"/>
                </a:cubicBezTo>
                <a:lnTo>
                  <a:pt x="277" y="997"/>
                </a:lnTo>
                <a:lnTo>
                  <a:pt x="261" y="992"/>
                </a:lnTo>
                <a:lnTo>
                  <a:pt x="240" y="1012"/>
                </a:lnTo>
                <a:lnTo>
                  <a:pt x="199" y="1027"/>
                </a:lnTo>
                <a:lnTo>
                  <a:pt x="163" y="1026"/>
                </a:lnTo>
                <a:lnTo>
                  <a:pt x="129" y="1003"/>
                </a:lnTo>
                <a:lnTo>
                  <a:pt x="109" y="994"/>
                </a:lnTo>
                <a:lnTo>
                  <a:pt x="78" y="981"/>
                </a:lnTo>
                <a:lnTo>
                  <a:pt x="52" y="964"/>
                </a:lnTo>
                <a:lnTo>
                  <a:pt x="31" y="948"/>
                </a:lnTo>
                <a:lnTo>
                  <a:pt x="16" y="918"/>
                </a:lnTo>
                <a:lnTo>
                  <a:pt x="4" y="868"/>
                </a:lnTo>
                <a:lnTo>
                  <a:pt x="0" y="802"/>
                </a:lnTo>
                <a:lnTo>
                  <a:pt x="27" y="762"/>
                </a:lnTo>
                <a:close/>
              </a:path>
            </a:pathLst>
          </a:custGeom>
          <a:noFill/>
          <a:ln w="19050">
            <a:solidFill>
              <a:srgbClr val="FFFF00"/>
            </a:solidFill>
            <a:round/>
            <a:headEnd/>
            <a:tailEnd/>
          </a:ln>
          <a:effectLst/>
        </p:spPr>
        <p:txBody>
          <a:bodyPr/>
          <a:lstStyle/>
          <a:p>
            <a:endParaRPr lang="en-US"/>
          </a:p>
        </p:txBody>
      </p:sp>
      <p:sp>
        <p:nvSpPr>
          <p:cNvPr id="81932" name="Freeform 12"/>
          <p:cNvSpPr>
            <a:spLocks/>
          </p:cNvSpPr>
          <p:nvPr/>
        </p:nvSpPr>
        <p:spPr bwMode="auto">
          <a:xfrm>
            <a:off x="4519613" y="3130550"/>
            <a:ext cx="457200" cy="608013"/>
          </a:xfrm>
          <a:custGeom>
            <a:avLst/>
            <a:gdLst/>
            <a:ahLst/>
            <a:cxnLst>
              <a:cxn ang="0">
                <a:pos x="105" y="3"/>
              </a:cxn>
              <a:cxn ang="0">
                <a:pos x="159" y="0"/>
              </a:cxn>
              <a:cxn ang="0">
                <a:pos x="165" y="41"/>
              </a:cxn>
              <a:cxn ang="0">
                <a:pos x="213" y="66"/>
              </a:cxn>
              <a:cxn ang="0">
                <a:pos x="210" y="123"/>
              </a:cxn>
              <a:cxn ang="0">
                <a:pos x="213" y="173"/>
              </a:cxn>
              <a:cxn ang="0">
                <a:pos x="261" y="197"/>
              </a:cxn>
              <a:cxn ang="0">
                <a:pos x="270" y="215"/>
              </a:cxn>
              <a:cxn ang="0">
                <a:pos x="288" y="272"/>
              </a:cxn>
              <a:cxn ang="0">
                <a:pos x="273" y="293"/>
              </a:cxn>
              <a:cxn ang="0">
                <a:pos x="258" y="332"/>
              </a:cxn>
              <a:cxn ang="0">
                <a:pos x="213" y="347"/>
              </a:cxn>
              <a:cxn ang="0">
                <a:pos x="207" y="383"/>
              </a:cxn>
              <a:cxn ang="0">
                <a:pos x="168" y="380"/>
              </a:cxn>
              <a:cxn ang="0">
                <a:pos x="153" y="338"/>
              </a:cxn>
              <a:cxn ang="0">
                <a:pos x="117" y="326"/>
              </a:cxn>
              <a:cxn ang="0">
                <a:pos x="75" y="269"/>
              </a:cxn>
              <a:cxn ang="0">
                <a:pos x="0" y="191"/>
              </a:cxn>
              <a:cxn ang="0">
                <a:pos x="39" y="149"/>
              </a:cxn>
              <a:cxn ang="0">
                <a:pos x="102" y="131"/>
              </a:cxn>
              <a:cxn ang="0">
                <a:pos x="81" y="63"/>
              </a:cxn>
              <a:cxn ang="0">
                <a:pos x="109" y="50"/>
              </a:cxn>
              <a:cxn ang="0">
                <a:pos x="105" y="3"/>
              </a:cxn>
            </a:cxnLst>
            <a:rect l="0" t="0" r="r" b="b"/>
            <a:pathLst>
              <a:path w="288" h="383">
                <a:moveTo>
                  <a:pt x="105" y="3"/>
                </a:moveTo>
                <a:lnTo>
                  <a:pt x="159" y="0"/>
                </a:lnTo>
                <a:lnTo>
                  <a:pt x="165" y="41"/>
                </a:lnTo>
                <a:lnTo>
                  <a:pt x="213" y="66"/>
                </a:lnTo>
                <a:lnTo>
                  <a:pt x="210" y="123"/>
                </a:lnTo>
                <a:lnTo>
                  <a:pt x="213" y="173"/>
                </a:lnTo>
                <a:lnTo>
                  <a:pt x="261" y="197"/>
                </a:lnTo>
                <a:lnTo>
                  <a:pt x="270" y="215"/>
                </a:lnTo>
                <a:lnTo>
                  <a:pt x="288" y="272"/>
                </a:lnTo>
                <a:lnTo>
                  <a:pt x="273" y="293"/>
                </a:lnTo>
                <a:lnTo>
                  <a:pt x="258" y="332"/>
                </a:lnTo>
                <a:lnTo>
                  <a:pt x="213" y="347"/>
                </a:lnTo>
                <a:lnTo>
                  <a:pt x="207" y="383"/>
                </a:lnTo>
                <a:lnTo>
                  <a:pt x="168" y="380"/>
                </a:lnTo>
                <a:lnTo>
                  <a:pt x="153" y="338"/>
                </a:lnTo>
                <a:lnTo>
                  <a:pt x="117" y="326"/>
                </a:lnTo>
                <a:lnTo>
                  <a:pt x="75" y="269"/>
                </a:lnTo>
                <a:lnTo>
                  <a:pt x="0" y="191"/>
                </a:lnTo>
                <a:lnTo>
                  <a:pt x="39" y="149"/>
                </a:lnTo>
                <a:lnTo>
                  <a:pt x="102" y="131"/>
                </a:lnTo>
                <a:lnTo>
                  <a:pt x="81" y="63"/>
                </a:lnTo>
                <a:lnTo>
                  <a:pt x="109" y="50"/>
                </a:lnTo>
                <a:lnTo>
                  <a:pt x="105" y="3"/>
                </a:lnTo>
                <a:close/>
              </a:path>
            </a:pathLst>
          </a:custGeom>
          <a:noFill/>
          <a:ln w="28575" cmpd="sng">
            <a:solidFill>
              <a:srgbClr val="FFFF00"/>
            </a:solidFill>
            <a:round/>
            <a:headEnd/>
            <a:tailEnd/>
          </a:ln>
          <a:effectLst/>
        </p:spPr>
        <p:txBody>
          <a:bodyPr/>
          <a:lstStyle/>
          <a:p>
            <a:endParaRPr lang="en-US"/>
          </a:p>
        </p:txBody>
      </p:sp>
      <p:sp>
        <p:nvSpPr>
          <p:cNvPr id="81933" name="Rectangle 13"/>
          <p:cNvSpPr>
            <a:spLocks noChangeArrowheads="1"/>
          </p:cNvSpPr>
          <p:nvPr/>
        </p:nvSpPr>
        <p:spPr bwMode="auto">
          <a:xfrm>
            <a:off x="6767513" y="6251575"/>
            <a:ext cx="965200" cy="21272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Kuwait City</a:t>
            </a:r>
            <a:endParaRPr lang="en-US" sz="900" b="1">
              <a:solidFill>
                <a:schemeClr val="tx2"/>
              </a:solidFill>
            </a:endParaRPr>
          </a:p>
        </p:txBody>
      </p:sp>
      <p:sp>
        <p:nvSpPr>
          <p:cNvPr id="81934" name="Oval 14"/>
          <p:cNvSpPr>
            <a:spLocks noChangeArrowheads="1"/>
          </p:cNvSpPr>
          <p:nvPr/>
        </p:nvSpPr>
        <p:spPr bwMode="auto">
          <a:xfrm>
            <a:off x="7410450" y="6164263"/>
            <a:ext cx="114300" cy="92075"/>
          </a:xfrm>
          <a:prstGeom prst="ellipse">
            <a:avLst/>
          </a:prstGeom>
          <a:solidFill>
            <a:srgbClr val="FFFF66"/>
          </a:solidFill>
          <a:ln w="12700">
            <a:solidFill>
              <a:srgbClr val="000000"/>
            </a:solidFill>
            <a:round/>
            <a:headEnd/>
            <a:tailEnd/>
          </a:ln>
        </p:spPr>
        <p:txBody>
          <a:bodyPr/>
          <a:lstStyle/>
          <a:p>
            <a:endParaRPr lang="en-US"/>
          </a:p>
        </p:txBody>
      </p:sp>
      <p:sp>
        <p:nvSpPr>
          <p:cNvPr id="81935" name="Rectangle 15"/>
          <p:cNvSpPr>
            <a:spLocks noChangeArrowheads="1"/>
          </p:cNvSpPr>
          <p:nvPr/>
        </p:nvSpPr>
        <p:spPr bwMode="auto">
          <a:xfrm>
            <a:off x="3587750" y="3952875"/>
            <a:ext cx="187325" cy="203200"/>
          </a:xfrm>
          <a:prstGeom prst="rect">
            <a:avLst/>
          </a:prstGeom>
          <a:noFill/>
          <a:ln w="9525">
            <a:noFill/>
            <a:miter lim="800000"/>
            <a:headEnd/>
            <a:tailEnd/>
          </a:ln>
        </p:spPr>
        <p:txBody>
          <a:bodyPr/>
          <a:lstStyle/>
          <a:p>
            <a:endParaRPr lang="en-US"/>
          </a:p>
        </p:txBody>
      </p:sp>
      <p:sp>
        <p:nvSpPr>
          <p:cNvPr id="81936" name="Rectangle 16"/>
          <p:cNvSpPr>
            <a:spLocks noChangeArrowheads="1"/>
          </p:cNvSpPr>
          <p:nvPr/>
        </p:nvSpPr>
        <p:spPr bwMode="auto">
          <a:xfrm>
            <a:off x="3587750" y="3924300"/>
            <a:ext cx="273050" cy="177800"/>
          </a:xfrm>
          <a:prstGeom prst="rect">
            <a:avLst/>
          </a:prstGeom>
          <a:noFill/>
          <a:ln w="9525">
            <a:noFill/>
            <a:miter lim="800000"/>
            <a:headEnd/>
            <a:tailEnd/>
          </a:ln>
        </p:spPr>
        <p:txBody>
          <a:bodyPr/>
          <a:lstStyle/>
          <a:p>
            <a:endParaRPr lang="en-US"/>
          </a:p>
        </p:txBody>
      </p:sp>
      <p:sp>
        <p:nvSpPr>
          <p:cNvPr id="81937" name="Rectangle 17"/>
          <p:cNvSpPr>
            <a:spLocks noChangeArrowheads="1"/>
          </p:cNvSpPr>
          <p:nvPr/>
        </p:nvSpPr>
        <p:spPr bwMode="auto">
          <a:xfrm>
            <a:off x="4543425" y="3902075"/>
            <a:ext cx="184150" cy="206375"/>
          </a:xfrm>
          <a:prstGeom prst="rect">
            <a:avLst/>
          </a:prstGeom>
          <a:noFill/>
          <a:ln w="9525">
            <a:noFill/>
            <a:miter lim="800000"/>
            <a:headEnd/>
            <a:tailEnd/>
          </a:ln>
        </p:spPr>
        <p:txBody>
          <a:bodyPr/>
          <a:lstStyle/>
          <a:p>
            <a:endParaRPr lang="en-US"/>
          </a:p>
        </p:txBody>
      </p:sp>
      <p:sp>
        <p:nvSpPr>
          <p:cNvPr id="81938" name="Rectangle 18"/>
          <p:cNvSpPr>
            <a:spLocks noChangeArrowheads="1"/>
          </p:cNvSpPr>
          <p:nvPr/>
        </p:nvSpPr>
        <p:spPr bwMode="auto">
          <a:xfrm>
            <a:off x="5016500" y="4375150"/>
            <a:ext cx="187325" cy="203200"/>
          </a:xfrm>
          <a:prstGeom prst="rect">
            <a:avLst/>
          </a:prstGeom>
          <a:noFill/>
          <a:ln w="9525">
            <a:noFill/>
            <a:miter lim="800000"/>
            <a:headEnd/>
            <a:tailEnd/>
          </a:ln>
        </p:spPr>
        <p:txBody>
          <a:bodyPr/>
          <a:lstStyle/>
          <a:p>
            <a:endParaRPr lang="en-US"/>
          </a:p>
        </p:txBody>
      </p:sp>
      <p:sp>
        <p:nvSpPr>
          <p:cNvPr id="81939" name="Rectangle 19"/>
          <p:cNvSpPr>
            <a:spLocks noChangeArrowheads="1"/>
          </p:cNvSpPr>
          <p:nvPr/>
        </p:nvSpPr>
        <p:spPr bwMode="auto">
          <a:xfrm>
            <a:off x="5016500" y="4346575"/>
            <a:ext cx="250825" cy="177800"/>
          </a:xfrm>
          <a:prstGeom prst="rect">
            <a:avLst/>
          </a:prstGeom>
          <a:noFill/>
          <a:ln w="9525">
            <a:noFill/>
            <a:miter lim="800000"/>
            <a:headEnd/>
            <a:tailEnd/>
          </a:ln>
        </p:spPr>
        <p:txBody>
          <a:bodyPr/>
          <a:lstStyle/>
          <a:p>
            <a:endParaRPr lang="en-US"/>
          </a:p>
        </p:txBody>
      </p:sp>
      <p:sp>
        <p:nvSpPr>
          <p:cNvPr id="81941" name="Rectangle 21"/>
          <p:cNvSpPr>
            <a:spLocks noChangeArrowheads="1"/>
          </p:cNvSpPr>
          <p:nvPr/>
        </p:nvSpPr>
        <p:spPr bwMode="auto">
          <a:xfrm>
            <a:off x="6985000" y="5854700"/>
            <a:ext cx="711200" cy="212725"/>
          </a:xfrm>
          <a:prstGeom prst="rect">
            <a:avLst/>
          </a:prstGeom>
          <a:noFill/>
          <a:ln w="9525">
            <a:noFill/>
            <a:miter lim="800000"/>
            <a:headEnd/>
            <a:tailEnd/>
          </a:ln>
        </p:spPr>
        <p:txBody>
          <a:bodyPr wrap="none" lIns="0" tIns="0" rIns="0" bIns="0">
            <a:spAutoFit/>
          </a:bodyPr>
          <a:lstStyle/>
          <a:p>
            <a:pPr algn="l"/>
            <a:r>
              <a:rPr lang="en-US" sz="1400" b="1" i="1">
                <a:solidFill>
                  <a:srgbClr val="000000"/>
                </a:solidFill>
              </a:rPr>
              <a:t>KUWAIT</a:t>
            </a:r>
            <a:endParaRPr lang="en-US" sz="900" b="1">
              <a:solidFill>
                <a:schemeClr val="tx2"/>
              </a:solidFill>
            </a:endParaRPr>
          </a:p>
        </p:txBody>
      </p:sp>
      <p:sp>
        <p:nvSpPr>
          <p:cNvPr id="81942" name="Rectangle 22"/>
          <p:cNvSpPr>
            <a:spLocks noChangeArrowheads="1"/>
          </p:cNvSpPr>
          <p:nvPr/>
        </p:nvSpPr>
        <p:spPr bwMode="auto">
          <a:xfrm>
            <a:off x="6886575" y="5835650"/>
            <a:ext cx="1111250" cy="320675"/>
          </a:xfrm>
          <a:prstGeom prst="rect">
            <a:avLst/>
          </a:prstGeom>
          <a:noFill/>
          <a:ln w="9525">
            <a:noFill/>
            <a:miter lim="800000"/>
            <a:headEnd/>
            <a:tailEnd/>
          </a:ln>
        </p:spPr>
        <p:txBody>
          <a:bodyPr/>
          <a:lstStyle/>
          <a:p>
            <a:endParaRPr lang="en-US"/>
          </a:p>
        </p:txBody>
      </p:sp>
      <p:sp>
        <p:nvSpPr>
          <p:cNvPr id="81943" name="Rectangle 23"/>
          <p:cNvSpPr>
            <a:spLocks noChangeArrowheads="1"/>
          </p:cNvSpPr>
          <p:nvPr/>
        </p:nvSpPr>
        <p:spPr bwMode="auto">
          <a:xfrm>
            <a:off x="6861175" y="5810250"/>
            <a:ext cx="1111250" cy="320675"/>
          </a:xfrm>
          <a:prstGeom prst="rect">
            <a:avLst/>
          </a:prstGeom>
          <a:noFill/>
          <a:ln w="9525">
            <a:noFill/>
            <a:miter lim="800000"/>
            <a:headEnd/>
            <a:tailEnd/>
          </a:ln>
        </p:spPr>
        <p:txBody>
          <a:bodyPr/>
          <a:lstStyle/>
          <a:p>
            <a:endParaRPr lang="en-US"/>
          </a:p>
        </p:txBody>
      </p:sp>
      <p:sp>
        <p:nvSpPr>
          <p:cNvPr id="81944" name="Rectangle 24"/>
          <p:cNvSpPr>
            <a:spLocks noChangeArrowheads="1"/>
          </p:cNvSpPr>
          <p:nvPr/>
        </p:nvSpPr>
        <p:spPr bwMode="auto">
          <a:xfrm>
            <a:off x="6959600" y="5829300"/>
            <a:ext cx="711200" cy="212725"/>
          </a:xfrm>
          <a:prstGeom prst="rect">
            <a:avLst/>
          </a:prstGeom>
          <a:noFill/>
          <a:ln w="9525">
            <a:noFill/>
            <a:miter lim="800000"/>
            <a:headEnd/>
            <a:tailEnd/>
          </a:ln>
        </p:spPr>
        <p:txBody>
          <a:bodyPr wrap="none" lIns="0" tIns="0" rIns="0" bIns="0">
            <a:spAutoFit/>
          </a:bodyPr>
          <a:lstStyle/>
          <a:p>
            <a:pPr algn="l"/>
            <a:r>
              <a:rPr lang="en-US" sz="1400" b="1" i="1">
                <a:solidFill>
                  <a:srgbClr val="FFFF00"/>
                </a:solidFill>
              </a:rPr>
              <a:t>KUWAIT</a:t>
            </a:r>
            <a:endParaRPr lang="en-US" sz="900" b="1">
              <a:solidFill>
                <a:schemeClr val="tx2"/>
              </a:solidFill>
            </a:endParaRPr>
          </a:p>
        </p:txBody>
      </p:sp>
      <p:sp>
        <p:nvSpPr>
          <p:cNvPr id="81948" name="Rectangle 28"/>
          <p:cNvSpPr>
            <a:spLocks noChangeArrowheads="1"/>
          </p:cNvSpPr>
          <p:nvPr/>
        </p:nvSpPr>
        <p:spPr bwMode="auto">
          <a:xfrm>
            <a:off x="5949950" y="3860800"/>
            <a:ext cx="676275" cy="269875"/>
          </a:xfrm>
          <a:prstGeom prst="rect">
            <a:avLst/>
          </a:prstGeom>
          <a:noFill/>
          <a:ln w="9525">
            <a:noFill/>
            <a:miter lim="800000"/>
            <a:headEnd/>
            <a:tailEnd/>
          </a:ln>
        </p:spPr>
        <p:txBody>
          <a:bodyPr/>
          <a:lstStyle/>
          <a:p>
            <a:endParaRPr lang="en-US"/>
          </a:p>
        </p:txBody>
      </p:sp>
      <p:sp>
        <p:nvSpPr>
          <p:cNvPr id="81952" name="Rectangle 32"/>
          <p:cNvSpPr>
            <a:spLocks noChangeArrowheads="1"/>
          </p:cNvSpPr>
          <p:nvPr/>
        </p:nvSpPr>
        <p:spPr bwMode="auto">
          <a:xfrm>
            <a:off x="4981575" y="2968625"/>
            <a:ext cx="1047750" cy="244475"/>
          </a:xfrm>
          <a:prstGeom prst="rect">
            <a:avLst/>
          </a:prstGeom>
          <a:noFill/>
          <a:ln w="9525">
            <a:noFill/>
            <a:miter lim="800000"/>
            <a:headEnd/>
            <a:tailEnd/>
          </a:ln>
        </p:spPr>
        <p:txBody>
          <a:bodyPr/>
          <a:lstStyle/>
          <a:p>
            <a:endParaRPr lang="en-US"/>
          </a:p>
        </p:txBody>
      </p:sp>
      <p:sp>
        <p:nvSpPr>
          <p:cNvPr id="81955" name="Rectangle 35"/>
          <p:cNvSpPr>
            <a:spLocks noChangeArrowheads="1"/>
          </p:cNvSpPr>
          <p:nvPr/>
        </p:nvSpPr>
        <p:spPr bwMode="auto">
          <a:xfrm>
            <a:off x="6486525" y="5476875"/>
            <a:ext cx="774700" cy="288925"/>
          </a:xfrm>
          <a:prstGeom prst="rect">
            <a:avLst/>
          </a:prstGeom>
          <a:noFill/>
          <a:ln w="9525">
            <a:noFill/>
            <a:miter lim="800000"/>
            <a:headEnd/>
            <a:tailEnd/>
          </a:ln>
        </p:spPr>
        <p:txBody>
          <a:bodyPr/>
          <a:lstStyle/>
          <a:p>
            <a:endParaRPr lang="en-US"/>
          </a:p>
        </p:txBody>
      </p:sp>
      <p:sp>
        <p:nvSpPr>
          <p:cNvPr id="81956" name="Rectangle 36"/>
          <p:cNvSpPr>
            <a:spLocks noChangeArrowheads="1"/>
          </p:cNvSpPr>
          <p:nvPr/>
        </p:nvSpPr>
        <p:spPr bwMode="auto">
          <a:xfrm>
            <a:off x="3962400" y="4038600"/>
            <a:ext cx="927100" cy="212725"/>
          </a:xfrm>
          <a:prstGeom prst="rect">
            <a:avLst/>
          </a:prstGeom>
          <a:noFill/>
          <a:ln w="9525">
            <a:noFill/>
            <a:miter lim="800000"/>
            <a:headEnd/>
            <a:tailEnd/>
          </a:ln>
        </p:spPr>
        <p:txBody>
          <a:bodyPr/>
          <a:lstStyle/>
          <a:p>
            <a:endParaRPr lang="en-US"/>
          </a:p>
        </p:txBody>
      </p:sp>
      <p:sp>
        <p:nvSpPr>
          <p:cNvPr id="81958" name="Rectangle 38"/>
          <p:cNvSpPr>
            <a:spLocks noChangeArrowheads="1"/>
          </p:cNvSpPr>
          <p:nvPr/>
        </p:nvSpPr>
        <p:spPr bwMode="auto">
          <a:xfrm>
            <a:off x="2276475" y="3927475"/>
            <a:ext cx="927100" cy="212725"/>
          </a:xfrm>
          <a:prstGeom prst="rect">
            <a:avLst/>
          </a:prstGeom>
          <a:noFill/>
          <a:ln w="9525">
            <a:noFill/>
            <a:miter lim="800000"/>
            <a:headEnd/>
            <a:tailEnd/>
          </a:ln>
        </p:spPr>
        <p:txBody>
          <a:bodyPr/>
          <a:lstStyle/>
          <a:p>
            <a:endParaRPr lang="en-US"/>
          </a:p>
        </p:txBody>
      </p:sp>
      <p:sp>
        <p:nvSpPr>
          <p:cNvPr id="81959" name="Rectangle 39"/>
          <p:cNvSpPr>
            <a:spLocks noChangeArrowheads="1"/>
          </p:cNvSpPr>
          <p:nvPr/>
        </p:nvSpPr>
        <p:spPr bwMode="auto">
          <a:xfrm>
            <a:off x="2263775" y="3914775"/>
            <a:ext cx="927100" cy="212725"/>
          </a:xfrm>
          <a:prstGeom prst="rect">
            <a:avLst/>
          </a:prstGeom>
          <a:noFill/>
          <a:ln w="9525">
            <a:noFill/>
            <a:miter lim="800000"/>
            <a:headEnd/>
            <a:tailEnd/>
          </a:ln>
        </p:spPr>
        <p:txBody>
          <a:bodyPr/>
          <a:lstStyle/>
          <a:p>
            <a:endParaRPr lang="en-US"/>
          </a:p>
        </p:txBody>
      </p:sp>
      <p:sp>
        <p:nvSpPr>
          <p:cNvPr id="81960" name="Rectangle 40"/>
          <p:cNvSpPr>
            <a:spLocks noChangeArrowheads="1"/>
          </p:cNvSpPr>
          <p:nvPr/>
        </p:nvSpPr>
        <p:spPr bwMode="auto">
          <a:xfrm>
            <a:off x="4419600" y="4114800"/>
            <a:ext cx="309563" cy="152400"/>
          </a:xfrm>
          <a:prstGeom prst="rect">
            <a:avLst/>
          </a:prstGeom>
          <a:noFill/>
          <a:ln w="9525" algn="ctr">
            <a:noFill/>
            <a:miter lim="800000"/>
            <a:headEnd/>
            <a:tailEnd/>
          </a:ln>
          <a:effectLst/>
        </p:spPr>
        <p:txBody>
          <a:bodyPr wrap="none" lIns="0" tIns="0" rIns="0" bIns="0">
            <a:spAutoFit/>
          </a:bodyPr>
          <a:lstStyle/>
          <a:p>
            <a:pPr algn="l"/>
            <a:r>
              <a:rPr lang="en-US" sz="1000" b="1"/>
              <a:t>Najaf</a:t>
            </a:r>
          </a:p>
        </p:txBody>
      </p:sp>
      <p:sp>
        <p:nvSpPr>
          <p:cNvPr id="81965" name="Rectangle 45"/>
          <p:cNvSpPr>
            <a:spLocks noChangeArrowheads="1"/>
          </p:cNvSpPr>
          <p:nvPr/>
        </p:nvSpPr>
        <p:spPr bwMode="auto">
          <a:xfrm>
            <a:off x="6554788" y="4884738"/>
            <a:ext cx="568325" cy="152400"/>
          </a:xfrm>
          <a:prstGeom prst="rect">
            <a:avLst/>
          </a:prstGeom>
          <a:noFill/>
          <a:ln w="9525" algn="ctr">
            <a:noFill/>
            <a:miter lim="800000"/>
            <a:headEnd/>
            <a:tailEnd/>
          </a:ln>
          <a:effectLst/>
        </p:spPr>
        <p:txBody>
          <a:bodyPr wrap="none" lIns="0" tIns="0" rIns="0" bIns="0">
            <a:spAutoFit/>
          </a:bodyPr>
          <a:lstStyle/>
          <a:p>
            <a:pPr algn="l"/>
            <a:r>
              <a:rPr lang="en-US" sz="1000" b="1"/>
              <a:t>Nasiriyah</a:t>
            </a:r>
          </a:p>
        </p:txBody>
      </p:sp>
      <p:sp>
        <p:nvSpPr>
          <p:cNvPr id="81972" name="Freeform 52"/>
          <p:cNvSpPr>
            <a:spLocks/>
          </p:cNvSpPr>
          <p:nvPr/>
        </p:nvSpPr>
        <p:spPr bwMode="auto">
          <a:xfrm>
            <a:off x="2343150" y="254000"/>
            <a:ext cx="3067050" cy="1879600"/>
          </a:xfrm>
          <a:custGeom>
            <a:avLst/>
            <a:gdLst/>
            <a:ahLst/>
            <a:cxnLst>
              <a:cxn ang="0">
                <a:pos x="30" y="963"/>
              </a:cxn>
              <a:cxn ang="0">
                <a:pos x="54" y="867"/>
              </a:cxn>
              <a:cxn ang="0">
                <a:pos x="90" y="708"/>
              </a:cxn>
              <a:cxn ang="0">
                <a:pos x="36" y="585"/>
              </a:cxn>
              <a:cxn ang="0">
                <a:pos x="51" y="486"/>
              </a:cxn>
              <a:cxn ang="0">
                <a:pos x="606" y="132"/>
              </a:cxn>
              <a:cxn ang="0">
                <a:pos x="726" y="66"/>
              </a:cxn>
              <a:cxn ang="0">
                <a:pos x="804" y="0"/>
              </a:cxn>
              <a:cxn ang="0">
                <a:pos x="948" y="9"/>
              </a:cxn>
              <a:cxn ang="0">
                <a:pos x="1065" y="30"/>
              </a:cxn>
              <a:cxn ang="0">
                <a:pos x="1161" y="63"/>
              </a:cxn>
              <a:cxn ang="0">
                <a:pos x="1284" y="69"/>
              </a:cxn>
              <a:cxn ang="0">
                <a:pos x="1374" y="57"/>
              </a:cxn>
              <a:cxn ang="0">
                <a:pos x="1494" y="45"/>
              </a:cxn>
              <a:cxn ang="0">
                <a:pos x="1492" y="158"/>
              </a:cxn>
              <a:cxn ang="0">
                <a:pos x="1590" y="171"/>
              </a:cxn>
              <a:cxn ang="0">
                <a:pos x="1782" y="99"/>
              </a:cxn>
              <a:cxn ang="0">
                <a:pos x="1830" y="162"/>
              </a:cxn>
              <a:cxn ang="0">
                <a:pos x="1815" y="270"/>
              </a:cxn>
              <a:cxn ang="0">
                <a:pos x="1914" y="306"/>
              </a:cxn>
              <a:cxn ang="0">
                <a:pos x="1914" y="378"/>
              </a:cxn>
              <a:cxn ang="0">
                <a:pos x="1869" y="434"/>
              </a:cxn>
              <a:cxn ang="0">
                <a:pos x="1743" y="429"/>
              </a:cxn>
              <a:cxn ang="0">
                <a:pos x="1590" y="444"/>
              </a:cxn>
              <a:cxn ang="0">
                <a:pos x="1498" y="306"/>
              </a:cxn>
              <a:cxn ang="0">
                <a:pos x="1394" y="162"/>
              </a:cxn>
              <a:cxn ang="0">
                <a:pos x="1280" y="212"/>
              </a:cxn>
              <a:cxn ang="0">
                <a:pos x="1164" y="184"/>
              </a:cxn>
              <a:cxn ang="0">
                <a:pos x="1088" y="240"/>
              </a:cxn>
              <a:cxn ang="0">
                <a:pos x="1148" y="260"/>
              </a:cxn>
              <a:cxn ang="0">
                <a:pos x="1218" y="322"/>
              </a:cxn>
              <a:cxn ang="0">
                <a:pos x="1244" y="464"/>
              </a:cxn>
              <a:cxn ang="0">
                <a:pos x="1254" y="598"/>
              </a:cxn>
              <a:cxn ang="0">
                <a:pos x="1440" y="726"/>
              </a:cxn>
              <a:cxn ang="0">
                <a:pos x="1329" y="753"/>
              </a:cxn>
              <a:cxn ang="0">
                <a:pos x="1268" y="849"/>
              </a:cxn>
              <a:cxn ang="0">
                <a:pos x="1199" y="899"/>
              </a:cxn>
              <a:cxn ang="0">
                <a:pos x="1128" y="854"/>
              </a:cxn>
              <a:cxn ang="0">
                <a:pos x="1032" y="821"/>
              </a:cxn>
              <a:cxn ang="0">
                <a:pos x="929" y="824"/>
              </a:cxn>
              <a:cxn ang="0">
                <a:pos x="830" y="946"/>
              </a:cxn>
              <a:cxn ang="0">
                <a:pos x="902" y="1049"/>
              </a:cxn>
              <a:cxn ang="0">
                <a:pos x="860" y="1080"/>
              </a:cxn>
              <a:cxn ang="0">
                <a:pos x="627" y="1146"/>
              </a:cxn>
              <a:cxn ang="0">
                <a:pos x="521" y="1160"/>
              </a:cxn>
              <a:cxn ang="0">
                <a:pos x="347" y="1154"/>
              </a:cxn>
              <a:cxn ang="0">
                <a:pos x="159" y="1109"/>
              </a:cxn>
              <a:cxn ang="0">
                <a:pos x="0" y="1059"/>
              </a:cxn>
            </a:cxnLst>
            <a:rect l="0" t="0" r="r" b="b"/>
            <a:pathLst>
              <a:path w="1932" h="1184">
                <a:moveTo>
                  <a:pt x="0" y="1059"/>
                </a:moveTo>
                <a:lnTo>
                  <a:pt x="6" y="1023"/>
                </a:lnTo>
                <a:lnTo>
                  <a:pt x="15" y="993"/>
                </a:lnTo>
                <a:lnTo>
                  <a:pt x="30" y="963"/>
                </a:lnTo>
                <a:lnTo>
                  <a:pt x="39" y="933"/>
                </a:lnTo>
                <a:lnTo>
                  <a:pt x="45" y="912"/>
                </a:lnTo>
                <a:lnTo>
                  <a:pt x="39" y="882"/>
                </a:lnTo>
                <a:lnTo>
                  <a:pt x="54" y="867"/>
                </a:lnTo>
                <a:lnTo>
                  <a:pt x="75" y="846"/>
                </a:lnTo>
                <a:lnTo>
                  <a:pt x="99" y="819"/>
                </a:lnTo>
                <a:lnTo>
                  <a:pt x="99" y="729"/>
                </a:lnTo>
                <a:lnTo>
                  <a:pt x="90" y="708"/>
                </a:lnTo>
                <a:lnTo>
                  <a:pt x="72" y="684"/>
                </a:lnTo>
                <a:lnTo>
                  <a:pt x="42" y="636"/>
                </a:lnTo>
                <a:lnTo>
                  <a:pt x="33" y="618"/>
                </a:lnTo>
                <a:lnTo>
                  <a:pt x="36" y="585"/>
                </a:lnTo>
                <a:lnTo>
                  <a:pt x="45" y="555"/>
                </a:lnTo>
                <a:lnTo>
                  <a:pt x="51" y="531"/>
                </a:lnTo>
                <a:lnTo>
                  <a:pt x="51" y="510"/>
                </a:lnTo>
                <a:lnTo>
                  <a:pt x="51" y="486"/>
                </a:lnTo>
                <a:lnTo>
                  <a:pt x="96" y="420"/>
                </a:lnTo>
                <a:lnTo>
                  <a:pt x="111" y="408"/>
                </a:lnTo>
                <a:lnTo>
                  <a:pt x="318" y="375"/>
                </a:lnTo>
                <a:lnTo>
                  <a:pt x="606" y="132"/>
                </a:lnTo>
                <a:lnTo>
                  <a:pt x="624" y="126"/>
                </a:lnTo>
                <a:lnTo>
                  <a:pt x="660" y="117"/>
                </a:lnTo>
                <a:lnTo>
                  <a:pt x="705" y="96"/>
                </a:lnTo>
                <a:lnTo>
                  <a:pt x="726" y="66"/>
                </a:lnTo>
                <a:lnTo>
                  <a:pt x="747" y="54"/>
                </a:lnTo>
                <a:lnTo>
                  <a:pt x="768" y="30"/>
                </a:lnTo>
                <a:lnTo>
                  <a:pt x="783" y="9"/>
                </a:lnTo>
                <a:lnTo>
                  <a:pt x="804" y="0"/>
                </a:lnTo>
                <a:lnTo>
                  <a:pt x="816" y="15"/>
                </a:lnTo>
                <a:lnTo>
                  <a:pt x="870" y="33"/>
                </a:lnTo>
                <a:lnTo>
                  <a:pt x="903" y="30"/>
                </a:lnTo>
                <a:lnTo>
                  <a:pt x="948" y="9"/>
                </a:lnTo>
                <a:lnTo>
                  <a:pt x="972" y="3"/>
                </a:lnTo>
                <a:lnTo>
                  <a:pt x="1008" y="18"/>
                </a:lnTo>
                <a:lnTo>
                  <a:pt x="1038" y="30"/>
                </a:lnTo>
                <a:lnTo>
                  <a:pt x="1065" y="30"/>
                </a:lnTo>
                <a:lnTo>
                  <a:pt x="1086" y="27"/>
                </a:lnTo>
                <a:lnTo>
                  <a:pt x="1125" y="54"/>
                </a:lnTo>
                <a:lnTo>
                  <a:pt x="1143" y="66"/>
                </a:lnTo>
                <a:lnTo>
                  <a:pt x="1161" y="63"/>
                </a:lnTo>
                <a:lnTo>
                  <a:pt x="1182" y="54"/>
                </a:lnTo>
                <a:lnTo>
                  <a:pt x="1209" y="72"/>
                </a:lnTo>
                <a:lnTo>
                  <a:pt x="1236" y="72"/>
                </a:lnTo>
                <a:lnTo>
                  <a:pt x="1284" y="69"/>
                </a:lnTo>
                <a:lnTo>
                  <a:pt x="1311" y="78"/>
                </a:lnTo>
                <a:lnTo>
                  <a:pt x="1329" y="75"/>
                </a:lnTo>
                <a:lnTo>
                  <a:pt x="1359" y="72"/>
                </a:lnTo>
                <a:lnTo>
                  <a:pt x="1374" y="57"/>
                </a:lnTo>
                <a:lnTo>
                  <a:pt x="1386" y="39"/>
                </a:lnTo>
                <a:lnTo>
                  <a:pt x="1413" y="30"/>
                </a:lnTo>
                <a:lnTo>
                  <a:pt x="1446" y="33"/>
                </a:lnTo>
                <a:lnTo>
                  <a:pt x="1494" y="45"/>
                </a:lnTo>
                <a:lnTo>
                  <a:pt x="1530" y="66"/>
                </a:lnTo>
                <a:lnTo>
                  <a:pt x="1527" y="93"/>
                </a:lnTo>
                <a:lnTo>
                  <a:pt x="1497" y="123"/>
                </a:lnTo>
                <a:lnTo>
                  <a:pt x="1492" y="158"/>
                </a:lnTo>
                <a:lnTo>
                  <a:pt x="1518" y="204"/>
                </a:lnTo>
                <a:lnTo>
                  <a:pt x="1546" y="206"/>
                </a:lnTo>
                <a:lnTo>
                  <a:pt x="1566" y="189"/>
                </a:lnTo>
                <a:lnTo>
                  <a:pt x="1590" y="171"/>
                </a:lnTo>
                <a:lnTo>
                  <a:pt x="1620" y="147"/>
                </a:lnTo>
                <a:lnTo>
                  <a:pt x="1707" y="102"/>
                </a:lnTo>
                <a:lnTo>
                  <a:pt x="1737" y="102"/>
                </a:lnTo>
                <a:lnTo>
                  <a:pt x="1782" y="99"/>
                </a:lnTo>
                <a:lnTo>
                  <a:pt x="1782" y="123"/>
                </a:lnTo>
                <a:lnTo>
                  <a:pt x="1785" y="141"/>
                </a:lnTo>
                <a:lnTo>
                  <a:pt x="1800" y="156"/>
                </a:lnTo>
                <a:lnTo>
                  <a:pt x="1830" y="162"/>
                </a:lnTo>
                <a:lnTo>
                  <a:pt x="1839" y="186"/>
                </a:lnTo>
                <a:lnTo>
                  <a:pt x="1848" y="216"/>
                </a:lnTo>
                <a:lnTo>
                  <a:pt x="1818" y="246"/>
                </a:lnTo>
                <a:lnTo>
                  <a:pt x="1815" y="270"/>
                </a:lnTo>
                <a:lnTo>
                  <a:pt x="1836" y="282"/>
                </a:lnTo>
                <a:lnTo>
                  <a:pt x="1860" y="282"/>
                </a:lnTo>
                <a:lnTo>
                  <a:pt x="1896" y="297"/>
                </a:lnTo>
                <a:lnTo>
                  <a:pt x="1914" y="306"/>
                </a:lnTo>
                <a:lnTo>
                  <a:pt x="1929" y="318"/>
                </a:lnTo>
                <a:lnTo>
                  <a:pt x="1932" y="336"/>
                </a:lnTo>
                <a:lnTo>
                  <a:pt x="1920" y="357"/>
                </a:lnTo>
                <a:lnTo>
                  <a:pt x="1914" y="378"/>
                </a:lnTo>
                <a:lnTo>
                  <a:pt x="1901" y="399"/>
                </a:lnTo>
                <a:lnTo>
                  <a:pt x="1884" y="417"/>
                </a:lnTo>
                <a:lnTo>
                  <a:pt x="1886" y="440"/>
                </a:lnTo>
                <a:lnTo>
                  <a:pt x="1869" y="434"/>
                </a:lnTo>
                <a:lnTo>
                  <a:pt x="1854" y="434"/>
                </a:lnTo>
                <a:lnTo>
                  <a:pt x="1835" y="429"/>
                </a:lnTo>
                <a:lnTo>
                  <a:pt x="1785" y="438"/>
                </a:lnTo>
                <a:lnTo>
                  <a:pt x="1743" y="429"/>
                </a:lnTo>
                <a:lnTo>
                  <a:pt x="1710" y="429"/>
                </a:lnTo>
                <a:lnTo>
                  <a:pt x="1668" y="440"/>
                </a:lnTo>
                <a:lnTo>
                  <a:pt x="1606" y="462"/>
                </a:lnTo>
                <a:lnTo>
                  <a:pt x="1590" y="444"/>
                </a:lnTo>
                <a:lnTo>
                  <a:pt x="1586" y="404"/>
                </a:lnTo>
                <a:lnTo>
                  <a:pt x="1566" y="382"/>
                </a:lnTo>
                <a:lnTo>
                  <a:pt x="1550" y="348"/>
                </a:lnTo>
                <a:lnTo>
                  <a:pt x="1498" y="306"/>
                </a:lnTo>
                <a:lnTo>
                  <a:pt x="1494" y="260"/>
                </a:lnTo>
                <a:lnTo>
                  <a:pt x="1424" y="232"/>
                </a:lnTo>
                <a:lnTo>
                  <a:pt x="1406" y="184"/>
                </a:lnTo>
                <a:lnTo>
                  <a:pt x="1394" y="162"/>
                </a:lnTo>
                <a:lnTo>
                  <a:pt x="1346" y="158"/>
                </a:lnTo>
                <a:lnTo>
                  <a:pt x="1294" y="148"/>
                </a:lnTo>
                <a:lnTo>
                  <a:pt x="1272" y="190"/>
                </a:lnTo>
                <a:lnTo>
                  <a:pt x="1280" y="212"/>
                </a:lnTo>
                <a:lnTo>
                  <a:pt x="1274" y="222"/>
                </a:lnTo>
                <a:lnTo>
                  <a:pt x="1208" y="216"/>
                </a:lnTo>
                <a:lnTo>
                  <a:pt x="1192" y="192"/>
                </a:lnTo>
                <a:lnTo>
                  <a:pt x="1164" y="184"/>
                </a:lnTo>
                <a:lnTo>
                  <a:pt x="1138" y="182"/>
                </a:lnTo>
                <a:lnTo>
                  <a:pt x="1120" y="202"/>
                </a:lnTo>
                <a:lnTo>
                  <a:pt x="1098" y="218"/>
                </a:lnTo>
                <a:lnTo>
                  <a:pt x="1088" y="240"/>
                </a:lnTo>
                <a:lnTo>
                  <a:pt x="1060" y="278"/>
                </a:lnTo>
                <a:lnTo>
                  <a:pt x="1098" y="266"/>
                </a:lnTo>
                <a:lnTo>
                  <a:pt x="1130" y="266"/>
                </a:lnTo>
                <a:lnTo>
                  <a:pt x="1148" y="260"/>
                </a:lnTo>
                <a:lnTo>
                  <a:pt x="1162" y="274"/>
                </a:lnTo>
                <a:lnTo>
                  <a:pt x="1182" y="278"/>
                </a:lnTo>
                <a:lnTo>
                  <a:pt x="1194" y="290"/>
                </a:lnTo>
                <a:lnTo>
                  <a:pt x="1218" y="322"/>
                </a:lnTo>
                <a:lnTo>
                  <a:pt x="1228" y="362"/>
                </a:lnTo>
                <a:lnTo>
                  <a:pt x="1238" y="398"/>
                </a:lnTo>
                <a:lnTo>
                  <a:pt x="1236" y="430"/>
                </a:lnTo>
                <a:lnTo>
                  <a:pt x="1244" y="464"/>
                </a:lnTo>
                <a:lnTo>
                  <a:pt x="1278" y="508"/>
                </a:lnTo>
                <a:lnTo>
                  <a:pt x="1258" y="536"/>
                </a:lnTo>
                <a:lnTo>
                  <a:pt x="1240" y="570"/>
                </a:lnTo>
                <a:lnTo>
                  <a:pt x="1254" y="598"/>
                </a:lnTo>
                <a:lnTo>
                  <a:pt x="1302" y="622"/>
                </a:lnTo>
                <a:lnTo>
                  <a:pt x="1368" y="634"/>
                </a:lnTo>
                <a:lnTo>
                  <a:pt x="1414" y="658"/>
                </a:lnTo>
                <a:lnTo>
                  <a:pt x="1440" y="726"/>
                </a:lnTo>
                <a:lnTo>
                  <a:pt x="1389" y="698"/>
                </a:lnTo>
                <a:lnTo>
                  <a:pt x="1359" y="710"/>
                </a:lnTo>
                <a:lnTo>
                  <a:pt x="1350" y="723"/>
                </a:lnTo>
                <a:lnTo>
                  <a:pt x="1329" y="753"/>
                </a:lnTo>
                <a:lnTo>
                  <a:pt x="1305" y="780"/>
                </a:lnTo>
                <a:lnTo>
                  <a:pt x="1301" y="798"/>
                </a:lnTo>
                <a:lnTo>
                  <a:pt x="1293" y="816"/>
                </a:lnTo>
                <a:lnTo>
                  <a:pt x="1268" y="849"/>
                </a:lnTo>
                <a:lnTo>
                  <a:pt x="1241" y="864"/>
                </a:lnTo>
                <a:lnTo>
                  <a:pt x="1233" y="885"/>
                </a:lnTo>
                <a:lnTo>
                  <a:pt x="1217" y="894"/>
                </a:lnTo>
                <a:lnTo>
                  <a:pt x="1199" y="899"/>
                </a:lnTo>
                <a:lnTo>
                  <a:pt x="1182" y="899"/>
                </a:lnTo>
                <a:lnTo>
                  <a:pt x="1164" y="894"/>
                </a:lnTo>
                <a:lnTo>
                  <a:pt x="1145" y="864"/>
                </a:lnTo>
                <a:lnTo>
                  <a:pt x="1128" y="854"/>
                </a:lnTo>
                <a:lnTo>
                  <a:pt x="1115" y="834"/>
                </a:lnTo>
                <a:lnTo>
                  <a:pt x="1098" y="794"/>
                </a:lnTo>
                <a:lnTo>
                  <a:pt x="1056" y="813"/>
                </a:lnTo>
                <a:lnTo>
                  <a:pt x="1032" y="821"/>
                </a:lnTo>
                <a:lnTo>
                  <a:pt x="990" y="818"/>
                </a:lnTo>
                <a:lnTo>
                  <a:pt x="959" y="816"/>
                </a:lnTo>
                <a:lnTo>
                  <a:pt x="944" y="818"/>
                </a:lnTo>
                <a:lnTo>
                  <a:pt x="929" y="824"/>
                </a:lnTo>
                <a:lnTo>
                  <a:pt x="854" y="866"/>
                </a:lnTo>
                <a:lnTo>
                  <a:pt x="834" y="903"/>
                </a:lnTo>
                <a:lnTo>
                  <a:pt x="827" y="920"/>
                </a:lnTo>
                <a:lnTo>
                  <a:pt x="830" y="946"/>
                </a:lnTo>
                <a:lnTo>
                  <a:pt x="840" y="974"/>
                </a:lnTo>
                <a:lnTo>
                  <a:pt x="860" y="1005"/>
                </a:lnTo>
                <a:lnTo>
                  <a:pt x="879" y="1026"/>
                </a:lnTo>
                <a:lnTo>
                  <a:pt x="902" y="1049"/>
                </a:lnTo>
                <a:lnTo>
                  <a:pt x="921" y="1067"/>
                </a:lnTo>
                <a:lnTo>
                  <a:pt x="929" y="1088"/>
                </a:lnTo>
                <a:lnTo>
                  <a:pt x="918" y="1094"/>
                </a:lnTo>
                <a:lnTo>
                  <a:pt x="860" y="1080"/>
                </a:lnTo>
                <a:lnTo>
                  <a:pt x="789" y="1079"/>
                </a:lnTo>
                <a:lnTo>
                  <a:pt x="632" y="1074"/>
                </a:lnTo>
                <a:lnTo>
                  <a:pt x="635" y="1140"/>
                </a:lnTo>
                <a:lnTo>
                  <a:pt x="627" y="1146"/>
                </a:lnTo>
                <a:lnTo>
                  <a:pt x="632" y="1145"/>
                </a:lnTo>
                <a:lnTo>
                  <a:pt x="590" y="1175"/>
                </a:lnTo>
                <a:lnTo>
                  <a:pt x="545" y="1184"/>
                </a:lnTo>
                <a:lnTo>
                  <a:pt x="521" y="1160"/>
                </a:lnTo>
                <a:lnTo>
                  <a:pt x="473" y="1169"/>
                </a:lnTo>
                <a:lnTo>
                  <a:pt x="413" y="1166"/>
                </a:lnTo>
                <a:lnTo>
                  <a:pt x="381" y="1160"/>
                </a:lnTo>
                <a:lnTo>
                  <a:pt x="347" y="1154"/>
                </a:lnTo>
                <a:lnTo>
                  <a:pt x="317" y="1139"/>
                </a:lnTo>
                <a:lnTo>
                  <a:pt x="266" y="1127"/>
                </a:lnTo>
                <a:lnTo>
                  <a:pt x="215" y="1127"/>
                </a:lnTo>
                <a:lnTo>
                  <a:pt x="159" y="1109"/>
                </a:lnTo>
                <a:lnTo>
                  <a:pt x="120" y="1089"/>
                </a:lnTo>
                <a:lnTo>
                  <a:pt x="86" y="1077"/>
                </a:lnTo>
                <a:lnTo>
                  <a:pt x="50" y="1065"/>
                </a:lnTo>
                <a:lnTo>
                  <a:pt x="0" y="1059"/>
                </a:lnTo>
                <a:close/>
              </a:path>
            </a:pathLst>
          </a:custGeom>
          <a:noFill/>
          <a:ln w="28575">
            <a:solidFill>
              <a:srgbClr val="FFFF00"/>
            </a:solidFill>
            <a:round/>
            <a:headEnd/>
            <a:tailEnd/>
          </a:ln>
          <a:effectLst/>
        </p:spPr>
        <p:txBody>
          <a:bodyPr/>
          <a:lstStyle/>
          <a:p>
            <a:endParaRPr lang="en-US"/>
          </a:p>
        </p:txBody>
      </p:sp>
      <p:sp>
        <p:nvSpPr>
          <p:cNvPr id="81974" name="Rectangle 54"/>
          <p:cNvSpPr>
            <a:spLocks noChangeArrowheads="1"/>
          </p:cNvSpPr>
          <p:nvPr/>
        </p:nvSpPr>
        <p:spPr bwMode="auto">
          <a:xfrm>
            <a:off x="4511675" y="3781425"/>
            <a:ext cx="250825" cy="174625"/>
          </a:xfrm>
          <a:prstGeom prst="rect">
            <a:avLst/>
          </a:prstGeom>
          <a:noFill/>
          <a:ln w="9525">
            <a:noFill/>
            <a:miter lim="800000"/>
            <a:headEnd/>
            <a:tailEnd/>
          </a:ln>
        </p:spPr>
        <p:txBody>
          <a:bodyPr/>
          <a:lstStyle/>
          <a:p>
            <a:endParaRPr lang="en-US"/>
          </a:p>
        </p:txBody>
      </p:sp>
      <p:sp>
        <p:nvSpPr>
          <p:cNvPr id="81975" name="Rectangle 55"/>
          <p:cNvSpPr>
            <a:spLocks noChangeArrowheads="1"/>
          </p:cNvSpPr>
          <p:nvPr/>
        </p:nvSpPr>
        <p:spPr bwMode="auto">
          <a:xfrm>
            <a:off x="5384800" y="3530600"/>
            <a:ext cx="190500" cy="203200"/>
          </a:xfrm>
          <a:prstGeom prst="rect">
            <a:avLst/>
          </a:prstGeom>
          <a:noFill/>
          <a:ln w="9525">
            <a:noFill/>
            <a:miter lim="800000"/>
            <a:headEnd/>
            <a:tailEnd/>
          </a:ln>
        </p:spPr>
        <p:txBody>
          <a:bodyPr/>
          <a:lstStyle/>
          <a:p>
            <a:endParaRPr lang="en-US"/>
          </a:p>
        </p:txBody>
      </p:sp>
      <p:sp>
        <p:nvSpPr>
          <p:cNvPr id="81976" name="Rectangle 56"/>
          <p:cNvSpPr>
            <a:spLocks noChangeArrowheads="1"/>
          </p:cNvSpPr>
          <p:nvPr/>
        </p:nvSpPr>
        <p:spPr bwMode="auto">
          <a:xfrm>
            <a:off x="3654425" y="1152525"/>
            <a:ext cx="187325" cy="206375"/>
          </a:xfrm>
          <a:prstGeom prst="rect">
            <a:avLst/>
          </a:prstGeom>
          <a:noFill/>
          <a:ln w="9525">
            <a:noFill/>
            <a:miter lim="800000"/>
            <a:headEnd/>
            <a:tailEnd/>
          </a:ln>
        </p:spPr>
        <p:txBody>
          <a:bodyPr/>
          <a:lstStyle/>
          <a:p>
            <a:endParaRPr lang="en-US"/>
          </a:p>
        </p:txBody>
      </p:sp>
      <p:sp>
        <p:nvSpPr>
          <p:cNvPr id="81977" name="Rectangle 57"/>
          <p:cNvSpPr>
            <a:spLocks noChangeArrowheads="1"/>
          </p:cNvSpPr>
          <p:nvPr/>
        </p:nvSpPr>
        <p:spPr bwMode="auto">
          <a:xfrm>
            <a:off x="3654425" y="1127125"/>
            <a:ext cx="250825" cy="174625"/>
          </a:xfrm>
          <a:prstGeom prst="rect">
            <a:avLst/>
          </a:prstGeom>
          <a:noFill/>
          <a:ln w="9525">
            <a:noFill/>
            <a:miter lim="800000"/>
            <a:headEnd/>
            <a:tailEnd/>
          </a:ln>
        </p:spPr>
        <p:txBody>
          <a:bodyPr/>
          <a:lstStyle/>
          <a:p>
            <a:endParaRPr lang="en-US"/>
          </a:p>
        </p:txBody>
      </p:sp>
      <p:sp>
        <p:nvSpPr>
          <p:cNvPr id="81978" name="Rectangle 58"/>
          <p:cNvSpPr>
            <a:spLocks noChangeArrowheads="1"/>
          </p:cNvSpPr>
          <p:nvPr/>
        </p:nvSpPr>
        <p:spPr bwMode="auto">
          <a:xfrm>
            <a:off x="381000" y="2187575"/>
            <a:ext cx="544513" cy="212725"/>
          </a:xfrm>
          <a:prstGeom prst="rect">
            <a:avLst/>
          </a:prstGeom>
          <a:noFill/>
          <a:ln w="9525" algn="ctr">
            <a:noFill/>
            <a:miter lim="800000"/>
            <a:headEnd/>
            <a:tailEnd/>
          </a:ln>
          <a:effectLst>
            <a:outerShdw dist="28398" dir="1593903" algn="ctr" rotWithShape="0">
              <a:schemeClr val="tx1">
                <a:alpha val="50000"/>
              </a:schemeClr>
            </a:outerShdw>
          </a:effectLst>
        </p:spPr>
        <p:txBody>
          <a:bodyPr wrap="none" lIns="0" tIns="0" rIns="0" bIns="0">
            <a:spAutoFit/>
          </a:bodyPr>
          <a:lstStyle/>
          <a:p>
            <a:pPr algn="l"/>
            <a:r>
              <a:rPr lang="en-US" sz="1400" b="1" i="1">
                <a:solidFill>
                  <a:srgbClr val="FFFF00"/>
                </a:solidFill>
              </a:rPr>
              <a:t>SYRIA</a:t>
            </a:r>
          </a:p>
        </p:txBody>
      </p:sp>
      <p:sp>
        <p:nvSpPr>
          <p:cNvPr id="81979" name="Rectangle 59"/>
          <p:cNvSpPr>
            <a:spLocks noChangeArrowheads="1"/>
          </p:cNvSpPr>
          <p:nvPr/>
        </p:nvSpPr>
        <p:spPr bwMode="auto">
          <a:xfrm>
            <a:off x="2724150" y="3260725"/>
            <a:ext cx="184150" cy="203200"/>
          </a:xfrm>
          <a:prstGeom prst="rect">
            <a:avLst/>
          </a:prstGeom>
          <a:noFill/>
          <a:ln w="9525">
            <a:noFill/>
            <a:miter lim="800000"/>
            <a:headEnd/>
            <a:tailEnd/>
          </a:ln>
        </p:spPr>
        <p:txBody>
          <a:bodyPr/>
          <a:lstStyle/>
          <a:p>
            <a:endParaRPr lang="en-US"/>
          </a:p>
        </p:txBody>
      </p:sp>
      <p:sp>
        <p:nvSpPr>
          <p:cNvPr id="81980" name="Rectangle 60"/>
          <p:cNvSpPr>
            <a:spLocks noChangeArrowheads="1"/>
          </p:cNvSpPr>
          <p:nvPr/>
        </p:nvSpPr>
        <p:spPr bwMode="auto">
          <a:xfrm>
            <a:off x="4568825" y="1393825"/>
            <a:ext cx="187325" cy="206375"/>
          </a:xfrm>
          <a:prstGeom prst="rect">
            <a:avLst/>
          </a:prstGeom>
          <a:noFill/>
          <a:ln w="9525">
            <a:noFill/>
            <a:miter lim="800000"/>
            <a:headEnd/>
            <a:tailEnd/>
          </a:ln>
        </p:spPr>
        <p:txBody>
          <a:bodyPr/>
          <a:lstStyle/>
          <a:p>
            <a:endParaRPr lang="en-US"/>
          </a:p>
        </p:txBody>
      </p:sp>
      <p:sp>
        <p:nvSpPr>
          <p:cNvPr id="81981" name="Rectangle 61"/>
          <p:cNvSpPr>
            <a:spLocks noChangeArrowheads="1"/>
          </p:cNvSpPr>
          <p:nvPr/>
        </p:nvSpPr>
        <p:spPr bwMode="auto">
          <a:xfrm>
            <a:off x="4568825" y="1368425"/>
            <a:ext cx="250825" cy="174625"/>
          </a:xfrm>
          <a:prstGeom prst="rect">
            <a:avLst/>
          </a:prstGeom>
          <a:noFill/>
          <a:ln w="9525">
            <a:noFill/>
            <a:miter lim="800000"/>
            <a:headEnd/>
            <a:tailEnd/>
          </a:ln>
        </p:spPr>
        <p:txBody>
          <a:bodyPr/>
          <a:lstStyle/>
          <a:p>
            <a:endParaRPr lang="en-US"/>
          </a:p>
        </p:txBody>
      </p:sp>
      <p:sp>
        <p:nvSpPr>
          <p:cNvPr id="81982" name="Rectangle 62"/>
          <p:cNvSpPr>
            <a:spLocks noChangeArrowheads="1"/>
          </p:cNvSpPr>
          <p:nvPr/>
        </p:nvSpPr>
        <p:spPr bwMode="auto">
          <a:xfrm>
            <a:off x="2806700" y="2378075"/>
            <a:ext cx="177800" cy="203200"/>
          </a:xfrm>
          <a:prstGeom prst="rect">
            <a:avLst/>
          </a:prstGeom>
          <a:noFill/>
          <a:ln w="9525">
            <a:noFill/>
            <a:miter lim="800000"/>
            <a:headEnd/>
            <a:tailEnd/>
          </a:ln>
        </p:spPr>
        <p:txBody>
          <a:bodyPr/>
          <a:lstStyle/>
          <a:p>
            <a:endParaRPr lang="en-US"/>
          </a:p>
        </p:txBody>
      </p:sp>
      <p:sp>
        <p:nvSpPr>
          <p:cNvPr id="81983" name="Rectangle 63"/>
          <p:cNvSpPr>
            <a:spLocks noChangeArrowheads="1"/>
          </p:cNvSpPr>
          <p:nvPr/>
        </p:nvSpPr>
        <p:spPr bwMode="auto">
          <a:xfrm>
            <a:off x="2806700" y="2349500"/>
            <a:ext cx="292100" cy="177800"/>
          </a:xfrm>
          <a:prstGeom prst="rect">
            <a:avLst/>
          </a:prstGeom>
          <a:noFill/>
          <a:ln w="9525">
            <a:noFill/>
            <a:miter lim="800000"/>
            <a:headEnd/>
            <a:tailEnd/>
          </a:ln>
        </p:spPr>
        <p:txBody>
          <a:bodyPr/>
          <a:lstStyle/>
          <a:p>
            <a:endParaRPr lang="en-US"/>
          </a:p>
        </p:txBody>
      </p:sp>
      <p:sp>
        <p:nvSpPr>
          <p:cNvPr id="81984" name="Rectangle 64"/>
          <p:cNvSpPr>
            <a:spLocks noChangeArrowheads="1"/>
          </p:cNvSpPr>
          <p:nvPr/>
        </p:nvSpPr>
        <p:spPr bwMode="auto">
          <a:xfrm>
            <a:off x="4254500" y="2438400"/>
            <a:ext cx="187325" cy="206375"/>
          </a:xfrm>
          <a:prstGeom prst="rect">
            <a:avLst/>
          </a:prstGeom>
          <a:noFill/>
          <a:ln w="9525">
            <a:noFill/>
            <a:miter lim="800000"/>
            <a:headEnd/>
            <a:tailEnd/>
          </a:ln>
        </p:spPr>
        <p:txBody>
          <a:bodyPr/>
          <a:lstStyle/>
          <a:p>
            <a:endParaRPr lang="en-US"/>
          </a:p>
        </p:txBody>
      </p:sp>
      <p:sp>
        <p:nvSpPr>
          <p:cNvPr id="81985" name="Rectangle 65"/>
          <p:cNvSpPr>
            <a:spLocks noChangeArrowheads="1"/>
          </p:cNvSpPr>
          <p:nvPr/>
        </p:nvSpPr>
        <p:spPr bwMode="auto">
          <a:xfrm>
            <a:off x="4254500" y="2413000"/>
            <a:ext cx="250825" cy="174625"/>
          </a:xfrm>
          <a:prstGeom prst="rect">
            <a:avLst/>
          </a:prstGeom>
          <a:noFill/>
          <a:ln w="9525">
            <a:noFill/>
            <a:miter lim="800000"/>
            <a:headEnd/>
            <a:tailEnd/>
          </a:ln>
        </p:spPr>
        <p:txBody>
          <a:bodyPr/>
          <a:lstStyle/>
          <a:p>
            <a:endParaRPr lang="en-US"/>
          </a:p>
        </p:txBody>
      </p:sp>
      <p:sp>
        <p:nvSpPr>
          <p:cNvPr id="81986" name="Rectangle 66"/>
          <p:cNvSpPr>
            <a:spLocks noChangeArrowheads="1"/>
          </p:cNvSpPr>
          <p:nvPr/>
        </p:nvSpPr>
        <p:spPr bwMode="auto">
          <a:xfrm>
            <a:off x="669925" y="3155950"/>
            <a:ext cx="187325" cy="206375"/>
          </a:xfrm>
          <a:prstGeom prst="rect">
            <a:avLst/>
          </a:prstGeom>
          <a:noFill/>
          <a:ln w="9525">
            <a:noFill/>
            <a:miter lim="800000"/>
            <a:headEnd/>
            <a:tailEnd/>
          </a:ln>
        </p:spPr>
        <p:txBody>
          <a:bodyPr/>
          <a:lstStyle/>
          <a:p>
            <a:endParaRPr lang="en-US"/>
          </a:p>
        </p:txBody>
      </p:sp>
      <p:sp>
        <p:nvSpPr>
          <p:cNvPr id="81987" name="Rectangle 67"/>
          <p:cNvSpPr>
            <a:spLocks noChangeArrowheads="1"/>
          </p:cNvSpPr>
          <p:nvPr/>
        </p:nvSpPr>
        <p:spPr bwMode="auto">
          <a:xfrm>
            <a:off x="669925" y="3130550"/>
            <a:ext cx="250825" cy="174625"/>
          </a:xfrm>
          <a:prstGeom prst="rect">
            <a:avLst/>
          </a:prstGeom>
          <a:noFill/>
          <a:ln w="9525">
            <a:noFill/>
            <a:miter lim="800000"/>
            <a:headEnd/>
            <a:tailEnd/>
          </a:ln>
        </p:spPr>
        <p:txBody>
          <a:bodyPr/>
          <a:lstStyle/>
          <a:p>
            <a:endParaRPr lang="en-US"/>
          </a:p>
        </p:txBody>
      </p:sp>
      <p:sp>
        <p:nvSpPr>
          <p:cNvPr id="81989" name="Rectangle 69"/>
          <p:cNvSpPr>
            <a:spLocks noChangeArrowheads="1"/>
          </p:cNvSpPr>
          <p:nvPr/>
        </p:nvSpPr>
        <p:spPr bwMode="auto">
          <a:xfrm>
            <a:off x="692150" y="3390900"/>
            <a:ext cx="292100" cy="174625"/>
          </a:xfrm>
          <a:prstGeom prst="rect">
            <a:avLst/>
          </a:prstGeom>
          <a:noFill/>
          <a:ln w="9525">
            <a:noFill/>
            <a:miter lim="800000"/>
            <a:headEnd/>
            <a:tailEnd/>
          </a:ln>
        </p:spPr>
        <p:txBody>
          <a:bodyPr/>
          <a:lstStyle/>
          <a:p>
            <a:endParaRPr lang="en-US"/>
          </a:p>
        </p:txBody>
      </p:sp>
      <p:sp>
        <p:nvSpPr>
          <p:cNvPr id="81991" name="Rectangle 71"/>
          <p:cNvSpPr>
            <a:spLocks noChangeArrowheads="1"/>
          </p:cNvSpPr>
          <p:nvPr/>
        </p:nvSpPr>
        <p:spPr bwMode="auto">
          <a:xfrm>
            <a:off x="4457700" y="908050"/>
            <a:ext cx="676275" cy="269875"/>
          </a:xfrm>
          <a:prstGeom prst="rect">
            <a:avLst/>
          </a:prstGeom>
          <a:noFill/>
          <a:ln w="9525">
            <a:noFill/>
            <a:miter lim="800000"/>
            <a:headEnd/>
            <a:tailEnd/>
          </a:ln>
        </p:spPr>
        <p:txBody>
          <a:bodyPr/>
          <a:lstStyle/>
          <a:p>
            <a:endParaRPr lang="en-US"/>
          </a:p>
        </p:txBody>
      </p:sp>
      <p:sp>
        <p:nvSpPr>
          <p:cNvPr id="81992" name="Rectangle 72"/>
          <p:cNvSpPr>
            <a:spLocks noChangeArrowheads="1"/>
          </p:cNvSpPr>
          <p:nvPr/>
        </p:nvSpPr>
        <p:spPr bwMode="auto">
          <a:xfrm>
            <a:off x="4549775" y="1644650"/>
            <a:ext cx="704850" cy="273050"/>
          </a:xfrm>
          <a:prstGeom prst="rect">
            <a:avLst/>
          </a:prstGeom>
          <a:noFill/>
          <a:ln w="9525">
            <a:noFill/>
            <a:miter lim="800000"/>
            <a:headEnd/>
            <a:tailEnd/>
          </a:ln>
        </p:spPr>
        <p:txBody>
          <a:bodyPr/>
          <a:lstStyle/>
          <a:p>
            <a:endParaRPr lang="en-US"/>
          </a:p>
        </p:txBody>
      </p:sp>
      <p:sp>
        <p:nvSpPr>
          <p:cNvPr id="81993" name="Rectangle 73"/>
          <p:cNvSpPr>
            <a:spLocks noChangeArrowheads="1"/>
          </p:cNvSpPr>
          <p:nvPr/>
        </p:nvSpPr>
        <p:spPr bwMode="auto">
          <a:xfrm>
            <a:off x="4197350" y="2073275"/>
            <a:ext cx="730250" cy="273050"/>
          </a:xfrm>
          <a:prstGeom prst="rect">
            <a:avLst/>
          </a:prstGeom>
          <a:noFill/>
          <a:ln w="9525">
            <a:noFill/>
            <a:miter lim="800000"/>
            <a:headEnd/>
            <a:tailEnd/>
          </a:ln>
        </p:spPr>
        <p:txBody>
          <a:bodyPr/>
          <a:lstStyle/>
          <a:p>
            <a:endParaRPr lang="en-US"/>
          </a:p>
        </p:txBody>
      </p:sp>
      <p:sp>
        <p:nvSpPr>
          <p:cNvPr id="81994" name="Rectangle 74"/>
          <p:cNvSpPr>
            <a:spLocks noChangeArrowheads="1"/>
          </p:cNvSpPr>
          <p:nvPr/>
        </p:nvSpPr>
        <p:spPr bwMode="auto">
          <a:xfrm>
            <a:off x="1558925" y="3413125"/>
            <a:ext cx="1393825" cy="247650"/>
          </a:xfrm>
          <a:prstGeom prst="rect">
            <a:avLst/>
          </a:prstGeom>
          <a:noFill/>
          <a:ln w="9525">
            <a:noFill/>
            <a:miter lim="800000"/>
            <a:headEnd/>
            <a:tailEnd/>
          </a:ln>
        </p:spPr>
        <p:txBody>
          <a:bodyPr/>
          <a:lstStyle/>
          <a:p>
            <a:endParaRPr lang="en-US"/>
          </a:p>
        </p:txBody>
      </p:sp>
      <p:sp>
        <p:nvSpPr>
          <p:cNvPr id="81998" name="Rectangle 78"/>
          <p:cNvSpPr>
            <a:spLocks noChangeArrowheads="1"/>
          </p:cNvSpPr>
          <p:nvPr/>
        </p:nvSpPr>
        <p:spPr bwMode="auto">
          <a:xfrm>
            <a:off x="2441575" y="930275"/>
            <a:ext cx="863600" cy="269875"/>
          </a:xfrm>
          <a:prstGeom prst="rect">
            <a:avLst/>
          </a:prstGeom>
          <a:noFill/>
          <a:ln w="9525">
            <a:noFill/>
            <a:miter lim="800000"/>
            <a:headEnd/>
            <a:tailEnd/>
          </a:ln>
        </p:spPr>
        <p:txBody>
          <a:bodyPr/>
          <a:lstStyle/>
          <a:p>
            <a:endParaRPr lang="en-US"/>
          </a:p>
        </p:txBody>
      </p:sp>
      <p:sp>
        <p:nvSpPr>
          <p:cNvPr id="82001" name="Rectangle 81"/>
          <p:cNvSpPr>
            <a:spLocks noChangeArrowheads="1"/>
          </p:cNvSpPr>
          <p:nvPr/>
        </p:nvSpPr>
        <p:spPr bwMode="auto">
          <a:xfrm>
            <a:off x="4883150" y="2609850"/>
            <a:ext cx="927100" cy="212725"/>
          </a:xfrm>
          <a:prstGeom prst="rect">
            <a:avLst/>
          </a:prstGeom>
          <a:noFill/>
          <a:ln w="9525">
            <a:noFill/>
            <a:miter lim="800000"/>
            <a:headEnd/>
            <a:tailEnd/>
          </a:ln>
        </p:spPr>
        <p:txBody>
          <a:bodyPr/>
          <a:lstStyle/>
          <a:p>
            <a:endParaRPr lang="en-US"/>
          </a:p>
        </p:txBody>
      </p:sp>
      <p:sp>
        <p:nvSpPr>
          <p:cNvPr id="82002" name="Rectangle 82"/>
          <p:cNvSpPr>
            <a:spLocks noChangeArrowheads="1"/>
          </p:cNvSpPr>
          <p:nvPr/>
        </p:nvSpPr>
        <p:spPr bwMode="auto">
          <a:xfrm>
            <a:off x="3352800" y="2000250"/>
            <a:ext cx="927100" cy="212725"/>
          </a:xfrm>
          <a:prstGeom prst="rect">
            <a:avLst/>
          </a:prstGeom>
          <a:noFill/>
          <a:ln w="9525">
            <a:noFill/>
            <a:miter lim="800000"/>
            <a:headEnd/>
            <a:tailEnd/>
          </a:ln>
        </p:spPr>
        <p:txBody>
          <a:bodyPr/>
          <a:lstStyle/>
          <a:p>
            <a:endParaRPr lang="en-US"/>
          </a:p>
        </p:txBody>
      </p:sp>
      <p:sp>
        <p:nvSpPr>
          <p:cNvPr id="82004" name="Rectangle 84"/>
          <p:cNvSpPr>
            <a:spLocks noChangeArrowheads="1"/>
          </p:cNvSpPr>
          <p:nvPr/>
        </p:nvSpPr>
        <p:spPr bwMode="auto">
          <a:xfrm>
            <a:off x="3895725" y="1616075"/>
            <a:ext cx="927100" cy="212725"/>
          </a:xfrm>
          <a:prstGeom prst="rect">
            <a:avLst/>
          </a:prstGeom>
          <a:noFill/>
          <a:ln w="9525">
            <a:noFill/>
            <a:miter lim="800000"/>
            <a:headEnd/>
            <a:tailEnd/>
          </a:ln>
        </p:spPr>
        <p:txBody>
          <a:bodyPr/>
          <a:lstStyle/>
          <a:p>
            <a:endParaRPr lang="en-US"/>
          </a:p>
        </p:txBody>
      </p:sp>
      <p:sp>
        <p:nvSpPr>
          <p:cNvPr id="82005" name="Rectangle 85"/>
          <p:cNvSpPr>
            <a:spLocks noChangeArrowheads="1"/>
          </p:cNvSpPr>
          <p:nvPr/>
        </p:nvSpPr>
        <p:spPr bwMode="auto">
          <a:xfrm>
            <a:off x="3883025" y="1603375"/>
            <a:ext cx="927100" cy="212725"/>
          </a:xfrm>
          <a:prstGeom prst="rect">
            <a:avLst/>
          </a:prstGeom>
          <a:noFill/>
          <a:ln w="9525">
            <a:noFill/>
            <a:miter lim="800000"/>
            <a:headEnd/>
            <a:tailEnd/>
          </a:ln>
        </p:spPr>
        <p:txBody>
          <a:bodyPr/>
          <a:lstStyle/>
          <a:p>
            <a:endParaRPr lang="en-US"/>
          </a:p>
        </p:txBody>
      </p:sp>
      <p:sp>
        <p:nvSpPr>
          <p:cNvPr id="82022" name="Rectangle 102"/>
          <p:cNvSpPr>
            <a:spLocks noChangeArrowheads="1"/>
          </p:cNvSpPr>
          <p:nvPr/>
        </p:nvSpPr>
        <p:spPr bwMode="auto">
          <a:xfrm>
            <a:off x="395288" y="4724400"/>
            <a:ext cx="1295400" cy="212725"/>
          </a:xfrm>
          <a:prstGeom prst="rect">
            <a:avLst/>
          </a:prstGeom>
          <a:noFill/>
          <a:ln w="9525" algn="ctr">
            <a:noFill/>
            <a:miter lim="800000"/>
            <a:headEnd/>
            <a:tailEnd/>
          </a:ln>
          <a:effectLst>
            <a:outerShdw dist="28398" dir="1593903" algn="ctr" rotWithShape="0">
              <a:schemeClr val="tx1">
                <a:alpha val="50000"/>
              </a:schemeClr>
            </a:outerShdw>
          </a:effectLst>
        </p:spPr>
        <p:txBody>
          <a:bodyPr wrap="none" lIns="0" tIns="0" rIns="0" bIns="0">
            <a:spAutoFit/>
          </a:bodyPr>
          <a:lstStyle/>
          <a:p>
            <a:pPr algn="l"/>
            <a:r>
              <a:rPr lang="en-US" sz="1400" b="1" i="1">
                <a:solidFill>
                  <a:srgbClr val="FFFF00"/>
                </a:solidFill>
              </a:rPr>
              <a:t>SAUDI ARABIA</a:t>
            </a:r>
          </a:p>
        </p:txBody>
      </p:sp>
      <p:sp>
        <p:nvSpPr>
          <p:cNvPr id="82025" name="Rectangle 105"/>
          <p:cNvSpPr>
            <a:spLocks noChangeArrowheads="1"/>
          </p:cNvSpPr>
          <p:nvPr/>
        </p:nvSpPr>
        <p:spPr bwMode="auto">
          <a:xfrm>
            <a:off x="4648200" y="914400"/>
            <a:ext cx="231775" cy="152400"/>
          </a:xfrm>
          <a:prstGeom prst="rect">
            <a:avLst/>
          </a:prstGeom>
          <a:noFill/>
          <a:ln w="9525">
            <a:noFill/>
            <a:miter lim="800000"/>
            <a:headEnd/>
            <a:tailEnd/>
          </a:ln>
        </p:spPr>
        <p:txBody>
          <a:bodyPr wrap="none" lIns="0" tIns="0" rIns="0" bIns="0">
            <a:spAutoFit/>
          </a:bodyPr>
          <a:lstStyle/>
          <a:p>
            <a:pPr algn="l"/>
            <a:r>
              <a:rPr lang="en-US" sz="1000" b="1"/>
              <a:t>Irbil</a:t>
            </a:r>
          </a:p>
        </p:txBody>
      </p:sp>
      <p:sp>
        <p:nvSpPr>
          <p:cNvPr id="82036" name="Rectangle 116"/>
          <p:cNvSpPr>
            <a:spLocks noChangeArrowheads="1"/>
          </p:cNvSpPr>
          <p:nvPr/>
        </p:nvSpPr>
        <p:spPr bwMode="auto">
          <a:xfrm>
            <a:off x="6781800" y="5257800"/>
            <a:ext cx="590550" cy="152400"/>
          </a:xfrm>
          <a:prstGeom prst="rect">
            <a:avLst/>
          </a:prstGeom>
          <a:noFill/>
          <a:ln w="9525" algn="ctr">
            <a:noFill/>
            <a:miter lim="800000"/>
            <a:headEnd/>
            <a:tailEnd/>
          </a:ln>
          <a:effectLst/>
        </p:spPr>
        <p:txBody>
          <a:bodyPr wrap="none" lIns="0" tIns="0" rIns="0" bIns="0">
            <a:spAutoFit/>
          </a:bodyPr>
          <a:lstStyle/>
          <a:p>
            <a:pPr algn="l"/>
            <a:r>
              <a:rPr lang="en-US" sz="1000" b="1">
                <a:effectLst>
                  <a:outerShdw blurRad="38100" dist="38100" dir="2700000" algn="tl">
                    <a:srgbClr val="C0C0C0"/>
                  </a:outerShdw>
                </a:effectLst>
              </a:rPr>
              <a:t>Al Basrah</a:t>
            </a:r>
          </a:p>
        </p:txBody>
      </p:sp>
      <p:sp>
        <p:nvSpPr>
          <p:cNvPr id="82037" name="Rectangle 117"/>
          <p:cNvSpPr>
            <a:spLocks noChangeArrowheads="1"/>
          </p:cNvSpPr>
          <p:nvPr/>
        </p:nvSpPr>
        <p:spPr bwMode="auto">
          <a:xfrm>
            <a:off x="4495800" y="1752600"/>
            <a:ext cx="393700" cy="152400"/>
          </a:xfrm>
          <a:prstGeom prst="rect">
            <a:avLst/>
          </a:prstGeom>
          <a:noFill/>
          <a:ln w="9525" algn="ctr">
            <a:noFill/>
            <a:miter lim="800000"/>
            <a:headEnd/>
            <a:tailEnd/>
          </a:ln>
          <a:effectLst/>
        </p:spPr>
        <p:txBody>
          <a:bodyPr wrap="none" lIns="0" tIns="0" rIns="0" bIns="0">
            <a:spAutoFit/>
          </a:bodyPr>
          <a:lstStyle/>
          <a:p>
            <a:pPr algn="l"/>
            <a:r>
              <a:rPr lang="en-US" sz="1000" b="1"/>
              <a:t>Kirkuk</a:t>
            </a:r>
          </a:p>
        </p:txBody>
      </p:sp>
      <p:sp>
        <p:nvSpPr>
          <p:cNvPr id="82039" name="Rectangle 119"/>
          <p:cNvSpPr>
            <a:spLocks noChangeArrowheads="1"/>
          </p:cNvSpPr>
          <p:nvPr/>
        </p:nvSpPr>
        <p:spPr bwMode="auto">
          <a:xfrm>
            <a:off x="3629025" y="1066800"/>
            <a:ext cx="366713" cy="152400"/>
          </a:xfrm>
          <a:prstGeom prst="rect">
            <a:avLst/>
          </a:prstGeom>
          <a:noFill/>
          <a:ln w="9525">
            <a:noFill/>
            <a:miter lim="800000"/>
            <a:headEnd/>
            <a:tailEnd/>
          </a:ln>
        </p:spPr>
        <p:txBody>
          <a:bodyPr wrap="none" lIns="0" tIns="0" rIns="0" bIns="0">
            <a:spAutoFit/>
          </a:bodyPr>
          <a:lstStyle/>
          <a:p>
            <a:pPr algn="l"/>
            <a:r>
              <a:rPr lang="en-US" sz="1000" b="1"/>
              <a:t>Mosul</a:t>
            </a:r>
          </a:p>
        </p:txBody>
      </p:sp>
      <p:sp>
        <p:nvSpPr>
          <p:cNvPr id="82041" name="Rectangle 121"/>
          <p:cNvSpPr>
            <a:spLocks noChangeArrowheads="1"/>
          </p:cNvSpPr>
          <p:nvPr/>
        </p:nvSpPr>
        <p:spPr bwMode="auto">
          <a:xfrm>
            <a:off x="8458200" y="2743200"/>
            <a:ext cx="434975" cy="212725"/>
          </a:xfrm>
          <a:prstGeom prst="rect">
            <a:avLst/>
          </a:prstGeom>
          <a:noFill/>
          <a:ln w="9525" algn="ctr">
            <a:noFill/>
            <a:miter lim="800000"/>
            <a:headEnd/>
            <a:tailEnd/>
          </a:ln>
          <a:effectLst>
            <a:outerShdw dist="28398" dir="1593903" algn="ctr" rotWithShape="0">
              <a:schemeClr val="tx1">
                <a:alpha val="50000"/>
              </a:schemeClr>
            </a:outerShdw>
          </a:effectLst>
        </p:spPr>
        <p:txBody>
          <a:bodyPr wrap="none" lIns="0" tIns="0" rIns="0" bIns="0">
            <a:spAutoFit/>
          </a:bodyPr>
          <a:lstStyle/>
          <a:p>
            <a:pPr algn="l"/>
            <a:r>
              <a:rPr lang="en-US" sz="1400" b="1" i="1">
                <a:solidFill>
                  <a:srgbClr val="FFFF00"/>
                </a:solidFill>
              </a:rPr>
              <a:t>IRAN</a:t>
            </a:r>
          </a:p>
        </p:txBody>
      </p:sp>
      <p:sp>
        <p:nvSpPr>
          <p:cNvPr id="82042" name="Rectangle 122"/>
          <p:cNvSpPr>
            <a:spLocks noChangeArrowheads="1"/>
          </p:cNvSpPr>
          <p:nvPr/>
        </p:nvSpPr>
        <p:spPr bwMode="auto">
          <a:xfrm>
            <a:off x="28575" y="3657600"/>
            <a:ext cx="536575" cy="152400"/>
          </a:xfrm>
          <a:prstGeom prst="rect">
            <a:avLst/>
          </a:prstGeom>
          <a:noFill/>
          <a:ln w="9525" algn="ctr">
            <a:noFill/>
            <a:miter lim="800000"/>
            <a:headEnd/>
            <a:tailEnd/>
          </a:ln>
          <a:effectLst>
            <a:outerShdw dist="28398" dir="1593903" algn="ctr" rotWithShape="0">
              <a:schemeClr val="tx1">
                <a:alpha val="50000"/>
              </a:schemeClr>
            </a:outerShdw>
          </a:effectLst>
        </p:spPr>
        <p:txBody>
          <a:bodyPr wrap="none" lIns="0" tIns="0" rIns="0" bIns="0">
            <a:spAutoFit/>
          </a:bodyPr>
          <a:lstStyle/>
          <a:p>
            <a:pPr algn="l"/>
            <a:r>
              <a:rPr lang="en-US" sz="1000" b="1" i="1">
                <a:solidFill>
                  <a:srgbClr val="FFFF00"/>
                </a:solidFill>
              </a:rPr>
              <a:t>JORDAN</a:t>
            </a:r>
          </a:p>
        </p:txBody>
      </p:sp>
      <p:sp>
        <p:nvSpPr>
          <p:cNvPr id="82045" name="Rectangle 125"/>
          <p:cNvSpPr>
            <a:spLocks noChangeArrowheads="1"/>
          </p:cNvSpPr>
          <p:nvPr/>
        </p:nvSpPr>
        <p:spPr bwMode="auto">
          <a:xfrm>
            <a:off x="5257800" y="0"/>
            <a:ext cx="3886200" cy="438150"/>
          </a:xfrm>
          <a:prstGeom prst="rect">
            <a:avLst/>
          </a:prstGeom>
          <a:noFill/>
          <a:ln w="9525" algn="ctr">
            <a:noFill/>
            <a:miter lim="800000"/>
            <a:headEnd/>
            <a:tailEnd/>
          </a:ln>
          <a:effectLst>
            <a:outerShdw dist="35921" dir="2700000" algn="ctr" rotWithShape="0">
              <a:srgbClr val="C6D8C0"/>
            </a:outerShdw>
          </a:effectLst>
        </p:spPr>
        <p:txBody>
          <a:bodyPr anchor="ctr"/>
          <a:lstStyle/>
          <a:p>
            <a:endParaRPr lang="en-US" sz="4000">
              <a:solidFill>
                <a:srgbClr val="F30D1D"/>
              </a:solidFill>
            </a:endParaRPr>
          </a:p>
        </p:txBody>
      </p:sp>
      <p:sp>
        <p:nvSpPr>
          <p:cNvPr id="82055" name="Rectangle 135"/>
          <p:cNvSpPr>
            <a:spLocks noChangeArrowheads="1"/>
          </p:cNvSpPr>
          <p:nvPr/>
        </p:nvSpPr>
        <p:spPr bwMode="auto">
          <a:xfrm>
            <a:off x="6011863" y="3933825"/>
            <a:ext cx="452437" cy="152400"/>
          </a:xfrm>
          <a:prstGeom prst="rect">
            <a:avLst/>
          </a:prstGeom>
          <a:noFill/>
          <a:ln w="9525" algn="ctr">
            <a:noFill/>
            <a:miter lim="800000"/>
            <a:headEnd/>
            <a:tailEnd/>
          </a:ln>
          <a:effectLst/>
        </p:spPr>
        <p:txBody>
          <a:bodyPr wrap="none" lIns="0" tIns="0" rIns="0" bIns="0">
            <a:spAutoFit/>
          </a:bodyPr>
          <a:lstStyle/>
          <a:p>
            <a:pPr algn="l"/>
            <a:r>
              <a:rPr lang="en-US" sz="1000" b="1"/>
              <a:t>Al Kout</a:t>
            </a:r>
          </a:p>
        </p:txBody>
      </p:sp>
      <p:sp>
        <p:nvSpPr>
          <p:cNvPr id="82056" name="Rectangle 136"/>
          <p:cNvSpPr>
            <a:spLocks noChangeArrowheads="1"/>
          </p:cNvSpPr>
          <p:nvPr/>
        </p:nvSpPr>
        <p:spPr bwMode="auto">
          <a:xfrm>
            <a:off x="5029200" y="3657600"/>
            <a:ext cx="771525" cy="152400"/>
          </a:xfrm>
          <a:prstGeom prst="rect">
            <a:avLst/>
          </a:prstGeom>
          <a:noFill/>
          <a:ln w="9525" algn="ctr">
            <a:noFill/>
            <a:miter lim="800000"/>
            <a:headEnd/>
            <a:tailEnd/>
          </a:ln>
          <a:effectLst/>
        </p:spPr>
        <p:txBody>
          <a:bodyPr wrap="none" lIns="0" tIns="0" rIns="0" bIns="0">
            <a:spAutoFit/>
          </a:bodyPr>
          <a:lstStyle/>
          <a:p>
            <a:pPr algn="l"/>
            <a:r>
              <a:rPr lang="en-US" sz="1000" b="1">
                <a:effectLst>
                  <a:outerShdw blurRad="38100" dist="38100" dir="2700000" algn="tl">
                    <a:srgbClr val="C0C0C0"/>
                  </a:outerShdw>
                </a:effectLst>
              </a:rPr>
              <a:t>Iskanderiyah</a:t>
            </a:r>
          </a:p>
        </p:txBody>
      </p:sp>
      <p:sp>
        <p:nvSpPr>
          <p:cNvPr id="82059" name="Rectangle 139"/>
          <p:cNvSpPr>
            <a:spLocks noChangeArrowheads="1"/>
          </p:cNvSpPr>
          <p:nvPr/>
        </p:nvSpPr>
        <p:spPr bwMode="auto">
          <a:xfrm>
            <a:off x="4495800" y="3276600"/>
            <a:ext cx="652463" cy="182563"/>
          </a:xfrm>
          <a:prstGeom prst="rect">
            <a:avLst/>
          </a:prstGeom>
          <a:noFill/>
          <a:ln w="9525" algn="ctr">
            <a:noFill/>
            <a:miter lim="800000"/>
            <a:headEnd/>
            <a:tailEnd/>
          </a:ln>
          <a:effectLst/>
        </p:spPr>
        <p:txBody>
          <a:bodyPr wrap="none" lIns="0" tIns="0" rIns="0" bIns="0">
            <a:spAutoFit/>
          </a:bodyPr>
          <a:lstStyle/>
          <a:p>
            <a:pPr algn="l"/>
            <a:r>
              <a:rPr lang="en-US" sz="1200" b="1">
                <a:effectLst>
                  <a:outerShdw blurRad="38100" dist="38100" dir="2700000" algn="tl">
                    <a:srgbClr val="C0C0C0"/>
                  </a:outerShdw>
                </a:effectLst>
              </a:rPr>
              <a:t>Baghdad</a:t>
            </a:r>
          </a:p>
        </p:txBody>
      </p:sp>
      <p:sp>
        <p:nvSpPr>
          <p:cNvPr id="82065" name="Rectangle 145"/>
          <p:cNvSpPr>
            <a:spLocks noChangeArrowheads="1"/>
          </p:cNvSpPr>
          <p:nvPr/>
        </p:nvSpPr>
        <p:spPr bwMode="auto">
          <a:xfrm>
            <a:off x="6400800" y="5486400"/>
            <a:ext cx="661988" cy="152400"/>
          </a:xfrm>
          <a:prstGeom prst="rect">
            <a:avLst/>
          </a:prstGeom>
          <a:noFill/>
          <a:ln w="9525" algn="ctr">
            <a:noFill/>
            <a:miter lim="800000"/>
            <a:headEnd/>
            <a:tailEnd/>
          </a:ln>
          <a:effectLst/>
        </p:spPr>
        <p:txBody>
          <a:bodyPr wrap="none" lIns="0" tIns="0" rIns="0" bIns="0">
            <a:spAutoFit/>
          </a:bodyPr>
          <a:lstStyle/>
          <a:p>
            <a:pPr algn="l"/>
            <a:r>
              <a:rPr lang="en-US" sz="1000" b="1"/>
              <a:t> Al Zoubair</a:t>
            </a:r>
          </a:p>
        </p:txBody>
      </p:sp>
      <p:sp>
        <p:nvSpPr>
          <p:cNvPr id="82071" name="Text Box 151"/>
          <p:cNvSpPr txBox="1">
            <a:spLocks noChangeArrowheads="1"/>
          </p:cNvSpPr>
          <p:nvPr/>
        </p:nvSpPr>
        <p:spPr bwMode="auto">
          <a:xfrm>
            <a:off x="7696200" y="5105400"/>
            <a:ext cx="738188" cy="244475"/>
          </a:xfrm>
          <a:prstGeom prst="rect">
            <a:avLst/>
          </a:prstGeom>
          <a:noFill/>
          <a:ln w="9525">
            <a:noFill/>
            <a:miter lim="800000"/>
            <a:headEnd/>
            <a:tailEnd/>
          </a:ln>
          <a:effectLst/>
        </p:spPr>
        <p:txBody>
          <a:bodyPr wrap="none">
            <a:spAutoFit/>
          </a:bodyPr>
          <a:lstStyle/>
          <a:p>
            <a:pPr algn="r" rtl="1"/>
            <a:r>
              <a:rPr lang="en-US" sz="1000" b="1"/>
              <a:t>Alkaseeb</a:t>
            </a:r>
          </a:p>
        </p:txBody>
      </p:sp>
      <p:sp>
        <p:nvSpPr>
          <p:cNvPr id="82074" name="Rectangle 154"/>
          <p:cNvSpPr>
            <a:spLocks noChangeArrowheads="1"/>
          </p:cNvSpPr>
          <p:nvPr/>
        </p:nvSpPr>
        <p:spPr bwMode="auto">
          <a:xfrm>
            <a:off x="7239000" y="6491288"/>
            <a:ext cx="1905000" cy="366712"/>
          </a:xfrm>
          <a:prstGeom prst="rect">
            <a:avLst/>
          </a:prstGeom>
          <a:solidFill>
            <a:srgbClr val="FFFFFF"/>
          </a:solidFill>
          <a:ln w="9525">
            <a:noFill/>
            <a:miter lim="800000"/>
            <a:headEnd/>
            <a:tailEnd/>
          </a:ln>
          <a:effectLst/>
        </p:spPr>
        <p:txBody>
          <a:bodyPr>
            <a:spAutoFit/>
          </a:bodyPr>
          <a:lstStyle/>
          <a:p>
            <a:pPr algn="r" rtl="1"/>
            <a:r>
              <a:rPr lang="en-US" b="1">
                <a:solidFill>
                  <a:srgbClr val="00FF00"/>
                </a:solidFill>
              </a:rPr>
              <a:t>UNCLASSIFIED</a:t>
            </a:r>
          </a:p>
        </p:txBody>
      </p:sp>
      <p:sp>
        <p:nvSpPr>
          <p:cNvPr id="82075" name="Rectangle 155"/>
          <p:cNvSpPr>
            <a:spLocks noChangeArrowheads="1"/>
          </p:cNvSpPr>
          <p:nvPr/>
        </p:nvSpPr>
        <p:spPr bwMode="auto">
          <a:xfrm>
            <a:off x="0" y="0"/>
            <a:ext cx="2057400" cy="366713"/>
          </a:xfrm>
          <a:prstGeom prst="rect">
            <a:avLst/>
          </a:prstGeom>
          <a:solidFill>
            <a:srgbClr val="FFFFFF"/>
          </a:solidFill>
          <a:ln w="9525">
            <a:noFill/>
            <a:miter lim="800000"/>
            <a:headEnd/>
            <a:tailEnd/>
          </a:ln>
          <a:effectLst/>
        </p:spPr>
        <p:txBody>
          <a:bodyPr>
            <a:spAutoFit/>
          </a:bodyPr>
          <a:lstStyle/>
          <a:p>
            <a:pPr algn="l" rtl="1"/>
            <a:r>
              <a:rPr lang="en-US" b="1">
                <a:solidFill>
                  <a:srgbClr val="00FF00"/>
                </a:solidFill>
              </a:rPr>
              <a:t>UNCLASSIFIED</a:t>
            </a:r>
          </a:p>
        </p:txBody>
      </p:sp>
      <p:sp>
        <p:nvSpPr>
          <p:cNvPr id="82096" name="AutoShape 176"/>
          <p:cNvSpPr>
            <a:spLocks noChangeArrowheads="1"/>
          </p:cNvSpPr>
          <p:nvPr/>
        </p:nvSpPr>
        <p:spPr bwMode="auto">
          <a:xfrm>
            <a:off x="7467600" y="5486400"/>
            <a:ext cx="152400" cy="152400"/>
          </a:xfrm>
          <a:prstGeom prst="star5">
            <a:avLst/>
          </a:prstGeom>
          <a:solidFill>
            <a:srgbClr val="0000FF"/>
          </a:solidFill>
          <a:ln w="9525">
            <a:solidFill>
              <a:schemeClr val="tx1"/>
            </a:solidFill>
            <a:miter lim="800000"/>
            <a:headEnd/>
            <a:tailEnd/>
          </a:ln>
          <a:effectLst/>
        </p:spPr>
        <p:txBody>
          <a:bodyPr wrap="none" anchor="ctr"/>
          <a:lstStyle/>
          <a:p>
            <a:endParaRPr lang="en-US"/>
          </a:p>
        </p:txBody>
      </p:sp>
      <p:sp>
        <p:nvSpPr>
          <p:cNvPr id="82097" name="AutoShape 177"/>
          <p:cNvSpPr>
            <a:spLocks noChangeArrowheads="1"/>
          </p:cNvSpPr>
          <p:nvPr/>
        </p:nvSpPr>
        <p:spPr bwMode="auto">
          <a:xfrm>
            <a:off x="7543800" y="5257800"/>
            <a:ext cx="152400" cy="152400"/>
          </a:xfrm>
          <a:prstGeom prst="star5">
            <a:avLst/>
          </a:prstGeom>
          <a:solidFill>
            <a:srgbClr val="0000FF"/>
          </a:solidFill>
          <a:ln w="9525">
            <a:solidFill>
              <a:schemeClr val="tx1"/>
            </a:solidFill>
            <a:miter lim="800000"/>
            <a:headEnd/>
            <a:tailEnd/>
          </a:ln>
          <a:effectLst/>
        </p:spPr>
        <p:txBody>
          <a:bodyPr wrap="none" anchor="ctr"/>
          <a:lstStyle/>
          <a:p>
            <a:endParaRPr lang="en-US"/>
          </a:p>
        </p:txBody>
      </p:sp>
      <p:sp>
        <p:nvSpPr>
          <p:cNvPr id="82098" name="AutoShape 178"/>
          <p:cNvSpPr>
            <a:spLocks noChangeArrowheads="1"/>
          </p:cNvSpPr>
          <p:nvPr/>
        </p:nvSpPr>
        <p:spPr bwMode="auto">
          <a:xfrm>
            <a:off x="3810000" y="914400"/>
            <a:ext cx="152400" cy="152400"/>
          </a:xfrm>
          <a:prstGeom prst="star5">
            <a:avLst/>
          </a:prstGeom>
          <a:solidFill>
            <a:srgbClr val="0000FF"/>
          </a:solidFill>
          <a:ln w="9525">
            <a:solidFill>
              <a:schemeClr val="tx1"/>
            </a:solidFill>
            <a:miter lim="800000"/>
            <a:headEnd/>
            <a:tailEnd/>
          </a:ln>
          <a:effectLst/>
        </p:spPr>
        <p:txBody>
          <a:bodyPr wrap="none" anchor="ctr"/>
          <a:lstStyle/>
          <a:p>
            <a:endParaRPr lang="en-US"/>
          </a:p>
        </p:txBody>
      </p:sp>
      <p:sp>
        <p:nvSpPr>
          <p:cNvPr id="82099" name="AutoShape 179"/>
          <p:cNvSpPr>
            <a:spLocks noChangeArrowheads="1"/>
          </p:cNvSpPr>
          <p:nvPr/>
        </p:nvSpPr>
        <p:spPr bwMode="auto">
          <a:xfrm>
            <a:off x="4648200" y="1600200"/>
            <a:ext cx="152400" cy="152400"/>
          </a:xfrm>
          <a:prstGeom prst="star5">
            <a:avLst/>
          </a:prstGeom>
          <a:solidFill>
            <a:srgbClr val="0000FF"/>
          </a:solidFill>
          <a:ln w="9525">
            <a:solidFill>
              <a:schemeClr val="tx1"/>
            </a:solidFill>
            <a:miter lim="800000"/>
            <a:headEnd/>
            <a:tailEnd/>
          </a:ln>
          <a:effectLst/>
        </p:spPr>
        <p:txBody>
          <a:bodyPr wrap="none" anchor="ctr"/>
          <a:lstStyle/>
          <a:p>
            <a:endParaRPr lang="en-US"/>
          </a:p>
        </p:txBody>
      </p:sp>
      <p:sp>
        <p:nvSpPr>
          <p:cNvPr id="82101" name="Rectangle 181"/>
          <p:cNvSpPr>
            <a:spLocks noChangeArrowheads="1"/>
          </p:cNvSpPr>
          <p:nvPr/>
        </p:nvSpPr>
        <p:spPr bwMode="auto">
          <a:xfrm>
            <a:off x="0" y="0"/>
            <a:ext cx="2667000" cy="366713"/>
          </a:xfrm>
          <a:prstGeom prst="rect">
            <a:avLst/>
          </a:prstGeom>
          <a:solidFill>
            <a:srgbClr val="FFFFFF"/>
          </a:solidFill>
          <a:ln w="9525">
            <a:noFill/>
            <a:miter lim="800000"/>
            <a:headEnd/>
            <a:tailEnd/>
          </a:ln>
          <a:effectLst/>
        </p:spPr>
        <p:txBody>
          <a:bodyPr>
            <a:spAutoFit/>
          </a:bodyPr>
          <a:lstStyle/>
          <a:p>
            <a:pPr algn="l" rtl="1"/>
            <a:r>
              <a:rPr lang="en-US" b="1">
                <a:solidFill>
                  <a:srgbClr val="00FF00"/>
                </a:solidFill>
              </a:rPr>
              <a:t>UNCLASSIFIED/FOUO</a:t>
            </a:r>
          </a:p>
        </p:txBody>
      </p:sp>
      <p:sp>
        <p:nvSpPr>
          <p:cNvPr id="82102" name="Rectangle 182"/>
          <p:cNvSpPr>
            <a:spLocks noChangeArrowheads="1"/>
          </p:cNvSpPr>
          <p:nvPr/>
        </p:nvSpPr>
        <p:spPr bwMode="auto">
          <a:xfrm>
            <a:off x="6477000" y="6491288"/>
            <a:ext cx="2667000" cy="366712"/>
          </a:xfrm>
          <a:prstGeom prst="rect">
            <a:avLst/>
          </a:prstGeom>
          <a:solidFill>
            <a:srgbClr val="FFFFFF"/>
          </a:solidFill>
          <a:ln w="9525">
            <a:noFill/>
            <a:miter lim="800000"/>
            <a:headEnd/>
            <a:tailEnd/>
          </a:ln>
          <a:effectLst/>
        </p:spPr>
        <p:txBody>
          <a:bodyPr>
            <a:spAutoFit/>
          </a:bodyPr>
          <a:lstStyle/>
          <a:p>
            <a:pPr algn="l" rtl="1"/>
            <a:r>
              <a:rPr lang="en-US" b="1">
                <a:solidFill>
                  <a:srgbClr val="00FF00"/>
                </a:solidFill>
              </a:rPr>
              <a:t>MoLSA Sites</a:t>
            </a:r>
          </a:p>
        </p:txBody>
      </p:sp>
      <p:sp>
        <p:nvSpPr>
          <p:cNvPr id="82103" name="AutoShape 183"/>
          <p:cNvSpPr>
            <a:spLocks noChangeArrowheads="1"/>
          </p:cNvSpPr>
          <p:nvPr/>
        </p:nvSpPr>
        <p:spPr bwMode="auto">
          <a:xfrm>
            <a:off x="4495800" y="990600"/>
            <a:ext cx="152400" cy="152400"/>
          </a:xfrm>
          <a:prstGeom prst="star5">
            <a:avLst/>
          </a:prstGeom>
          <a:solidFill>
            <a:srgbClr val="0000FF"/>
          </a:solidFill>
          <a:ln w="9525">
            <a:solidFill>
              <a:schemeClr val="tx1"/>
            </a:solidFill>
            <a:miter lim="800000"/>
            <a:headEnd/>
            <a:tailEnd/>
          </a:ln>
          <a:effectLst/>
        </p:spPr>
        <p:txBody>
          <a:bodyPr wrap="none" anchor="ctr"/>
          <a:lstStyle/>
          <a:p>
            <a:endParaRPr lang="en-US"/>
          </a:p>
        </p:txBody>
      </p:sp>
      <p:sp>
        <p:nvSpPr>
          <p:cNvPr id="82104" name="AutoShape 184"/>
          <p:cNvSpPr>
            <a:spLocks noChangeArrowheads="1"/>
          </p:cNvSpPr>
          <p:nvPr/>
        </p:nvSpPr>
        <p:spPr bwMode="auto">
          <a:xfrm>
            <a:off x="7239000" y="5410200"/>
            <a:ext cx="152400" cy="152400"/>
          </a:xfrm>
          <a:prstGeom prst="star5">
            <a:avLst/>
          </a:prstGeom>
          <a:solidFill>
            <a:srgbClr val="0000FF"/>
          </a:solidFill>
          <a:ln w="9525">
            <a:solidFill>
              <a:schemeClr val="tx1"/>
            </a:solidFill>
            <a:miter lim="800000"/>
            <a:headEnd/>
            <a:tailEnd/>
          </a:ln>
          <a:effectLst/>
        </p:spPr>
        <p:txBody>
          <a:bodyPr wrap="none" anchor="ctr"/>
          <a:lstStyle/>
          <a:p>
            <a:endParaRPr lang="en-US"/>
          </a:p>
        </p:txBody>
      </p:sp>
      <p:sp>
        <p:nvSpPr>
          <p:cNvPr id="82105" name="AutoShape 185"/>
          <p:cNvSpPr>
            <a:spLocks noChangeArrowheads="1"/>
          </p:cNvSpPr>
          <p:nvPr/>
        </p:nvSpPr>
        <p:spPr bwMode="auto">
          <a:xfrm>
            <a:off x="6324600" y="4953000"/>
            <a:ext cx="152400" cy="152400"/>
          </a:xfrm>
          <a:prstGeom prst="star5">
            <a:avLst/>
          </a:prstGeom>
          <a:solidFill>
            <a:srgbClr val="0000FF"/>
          </a:solidFill>
          <a:ln w="9525">
            <a:solidFill>
              <a:schemeClr val="tx1"/>
            </a:solidFill>
            <a:miter lim="800000"/>
            <a:headEnd/>
            <a:tailEnd/>
          </a:ln>
          <a:effectLst/>
        </p:spPr>
        <p:txBody>
          <a:bodyPr wrap="none" anchor="ctr"/>
          <a:lstStyle/>
          <a:p>
            <a:endParaRPr lang="en-US"/>
          </a:p>
        </p:txBody>
      </p:sp>
      <p:sp>
        <p:nvSpPr>
          <p:cNvPr id="82106" name="AutoShape 186"/>
          <p:cNvSpPr>
            <a:spLocks noChangeArrowheads="1"/>
          </p:cNvSpPr>
          <p:nvPr/>
        </p:nvSpPr>
        <p:spPr bwMode="auto">
          <a:xfrm>
            <a:off x="6400800" y="4800600"/>
            <a:ext cx="152400" cy="152400"/>
          </a:xfrm>
          <a:prstGeom prst="star5">
            <a:avLst/>
          </a:prstGeom>
          <a:solidFill>
            <a:srgbClr val="0000FF"/>
          </a:solidFill>
          <a:ln w="9525">
            <a:solidFill>
              <a:schemeClr val="tx1"/>
            </a:solidFill>
            <a:miter lim="800000"/>
            <a:headEnd/>
            <a:tailEnd/>
          </a:ln>
          <a:effectLst/>
        </p:spPr>
        <p:txBody>
          <a:bodyPr wrap="none" anchor="ctr"/>
          <a:lstStyle/>
          <a:p>
            <a:endParaRPr lang="en-US"/>
          </a:p>
        </p:txBody>
      </p:sp>
      <p:sp>
        <p:nvSpPr>
          <p:cNvPr id="82107" name="AutoShape 187"/>
          <p:cNvSpPr>
            <a:spLocks noChangeArrowheads="1"/>
          </p:cNvSpPr>
          <p:nvPr/>
        </p:nvSpPr>
        <p:spPr bwMode="auto">
          <a:xfrm>
            <a:off x="6172200" y="4724400"/>
            <a:ext cx="152400" cy="152400"/>
          </a:xfrm>
          <a:prstGeom prst="star5">
            <a:avLst/>
          </a:prstGeom>
          <a:solidFill>
            <a:srgbClr val="0000FF"/>
          </a:solidFill>
          <a:ln w="9525">
            <a:solidFill>
              <a:schemeClr val="tx1"/>
            </a:solidFill>
            <a:miter lim="800000"/>
            <a:headEnd/>
            <a:tailEnd/>
          </a:ln>
          <a:effectLst/>
        </p:spPr>
        <p:txBody>
          <a:bodyPr wrap="none" anchor="ctr"/>
          <a:lstStyle/>
          <a:p>
            <a:endParaRPr lang="en-US"/>
          </a:p>
        </p:txBody>
      </p:sp>
      <p:sp>
        <p:nvSpPr>
          <p:cNvPr id="82108" name="AutoShape 188"/>
          <p:cNvSpPr>
            <a:spLocks noChangeArrowheads="1"/>
          </p:cNvSpPr>
          <p:nvPr/>
        </p:nvSpPr>
        <p:spPr bwMode="auto">
          <a:xfrm>
            <a:off x="5943600" y="3810000"/>
            <a:ext cx="152400" cy="152400"/>
          </a:xfrm>
          <a:prstGeom prst="star5">
            <a:avLst/>
          </a:prstGeom>
          <a:solidFill>
            <a:srgbClr val="0000FF"/>
          </a:solidFill>
          <a:ln w="9525">
            <a:solidFill>
              <a:schemeClr val="tx1"/>
            </a:solidFill>
            <a:miter lim="800000"/>
            <a:headEnd/>
            <a:tailEnd/>
          </a:ln>
          <a:effectLst/>
        </p:spPr>
        <p:txBody>
          <a:bodyPr wrap="none" anchor="ctr"/>
          <a:lstStyle/>
          <a:p>
            <a:endParaRPr lang="en-US"/>
          </a:p>
        </p:txBody>
      </p:sp>
      <p:sp>
        <p:nvSpPr>
          <p:cNvPr id="82109" name="AutoShape 189"/>
          <p:cNvSpPr>
            <a:spLocks noChangeArrowheads="1"/>
          </p:cNvSpPr>
          <p:nvPr/>
        </p:nvSpPr>
        <p:spPr bwMode="auto">
          <a:xfrm>
            <a:off x="4800600" y="3733800"/>
            <a:ext cx="152400" cy="152400"/>
          </a:xfrm>
          <a:prstGeom prst="star5">
            <a:avLst/>
          </a:prstGeom>
          <a:solidFill>
            <a:srgbClr val="0000FF"/>
          </a:solidFill>
          <a:ln w="9525">
            <a:solidFill>
              <a:schemeClr val="tx1"/>
            </a:solidFill>
            <a:miter lim="800000"/>
            <a:headEnd/>
            <a:tailEnd/>
          </a:ln>
          <a:effectLst/>
        </p:spPr>
        <p:txBody>
          <a:bodyPr wrap="none" anchor="ctr"/>
          <a:lstStyle/>
          <a:p>
            <a:endParaRPr lang="en-US"/>
          </a:p>
        </p:txBody>
      </p:sp>
      <p:sp>
        <p:nvSpPr>
          <p:cNvPr id="82110" name="AutoShape 190"/>
          <p:cNvSpPr>
            <a:spLocks noChangeArrowheads="1"/>
          </p:cNvSpPr>
          <p:nvPr/>
        </p:nvSpPr>
        <p:spPr bwMode="auto">
          <a:xfrm>
            <a:off x="4800600" y="3962400"/>
            <a:ext cx="152400" cy="152400"/>
          </a:xfrm>
          <a:prstGeom prst="star5">
            <a:avLst/>
          </a:prstGeom>
          <a:solidFill>
            <a:srgbClr val="0000FF"/>
          </a:solidFill>
          <a:ln w="9525">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82098"/>
                                        </p:tgtEl>
                                      </p:cBhvr>
                                      <p:by x="150000" y="150000"/>
                                    </p:animScale>
                                  </p:childTnLst>
                                </p:cTn>
                              </p:par>
                              <p:par>
                                <p:cTn id="7" presetID="6" presetClass="emph" presetSubtype="0" fill="hold" grpId="0" nodeType="withEffect">
                                  <p:stCondLst>
                                    <p:cond delay="0"/>
                                  </p:stCondLst>
                                  <p:childTnLst>
                                    <p:animScale>
                                      <p:cBhvr>
                                        <p:cTn id="8" dur="2000" fill="hold"/>
                                        <p:tgtEl>
                                          <p:spTgt spid="82099"/>
                                        </p:tgtEl>
                                      </p:cBhvr>
                                      <p:by x="150000" y="150000"/>
                                    </p:animScale>
                                  </p:childTnLst>
                                </p:cTn>
                              </p:par>
                              <p:par>
                                <p:cTn id="9" presetID="6" presetClass="emph" presetSubtype="0" fill="hold" grpId="0" nodeType="withEffect">
                                  <p:stCondLst>
                                    <p:cond delay="0"/>
                                  </p:stCondLst>
                                  <p:childTnLst>
                                    <p:animScale>
                                      <p:cBhvr>
                                        <p:cTn id="10" dur="2000" fill="hold"/>
                                        <p:tgtEl>
                                          <p:spTgt spid="82096"/>
                                        </p:tgtEl>
                                      </p:cBhvr>
                                      <p:by x="150000" y="150000"/>
                                    </p:animScale>
                                  </p:childTnLst>
                                </p:cTn>
                              </p:par>
                              <p:par>
                                <p:cTn id="11" presetID="6" presetClass="emph" presetSubtype="0" fill="hold" grpId="0" nodeType="withEffect">
                                  <p:stCondLst>
                                    <p:cond delay="0"/>
                                  </p:stCondLst>
                                  <p:childTnLst>
                                    <p:animScale>
                                      <p:cBhvr>
                                        <p:cTn id="12" dur="2000" fill="hold"/>
                                        <p:tgtEl>
                                          <p:spTgt spid="82097"/>
                                        </p:tgtEl>
                                      </p:cBhvr>
                                      <p:by x="150000" y="150000"/>
                                    </p:animScale>
                                  </p:childTnLst>
                                </p:cTn>
                              </p:par>
                              <p:par>
                                <p:cTn id="13" presetID="6" presetClass="emph" presetSubtype="0" fill="hold" grpId="0" nodeType="withEffect">
                                  <p:stCondLst>
                                    <p:cond delay="0"/>
                                  </p:stCondLst>
                                  <p:childTnLst>
                                    <p:animScale>
                                      <p:cBhvr>
                                        <p:cTn id="14" dur="2000" fill="hold"/>
                                        <p:tgtEl>
                                          <p:spTgt spid="82103"/>
                                        </p:tgtEl>
                                      </p:cBhvr>
                                      <p:by x="150000" y="150000"/>
                                    </p:animScale>
                                  </p:childTnLst>
                                </p:cTn>
                              </p:par>
                              <p:par>
                                <p:cTn id="15" presetID="6" presetClass="emph" presetSubtype="0" fill="hold" grpId="0" nodeType="withEffect">
                                  <p:stCondLst>
                                    <p:cond delay="0"/>
                                  </p:stCondLst>
                                  <p:childTnLst>
                                    <p:animScale>
                                      <p:cBhvr>
                                        <p:cTn id="16" dur="2000" fill="hold"/>
                                        <p:tgtEl>
                                          <p:spTgt spid="82104"/>
                                        </p:tgtEl>
                                      </p:cBhvr>
                                      <p:by x="150000" y="150000"/>
                                    </p:animScale>
                                  </p:childTnLst>
                                </p:cTn>
                              </p:par>
                              <p:par>
                                <p:cTn id="17" presetID="6" presetClass="emph" presetSubtype="0" fill="hold" grpId="0" nodeType="withEffect">
                                  <p:stCondLst>
                                    <p:cond delay="0"/>
                                  </p:stCondLst>
                                  <p:childTnLst>
                                    <p:animScale>
                                      <p:cBhvr>
                                        <p:cTn id="18" dur="2000" fill="hold"/>
                                        <p:tgtEl>
                                          <p:spTgt spid="82105"/>
                                        </p:tgtEl>
                                      </p:cBhvr>
                                      <p:by x="150000" y="150000"/>
                                    </p:animScale>
                                  </p:childTnLst>
                                </p:cTn>
                              </p:par>
                              <p:par>
                                <p:cTn id="19" presetID="6" presetClass="emph" presetSubtype="0" fill="hold" grpId="0" nodeType="withEffect">
                                  <p:stCondLst>
                                    <p:cond delay="0"/>
                                  </p:stCondLst>
                                  <p:childTnLst>
                                    <p:animScale>
                                      <p:cBhvr>
                                        <p:cTn id="20" dur="2000" fill="hold"/>
                                        <p:tgtEl>
                                          <p:spTgt spid="82106"/>
                                        </p:tgtEl>
                                      </p:cBhvr>
                                      <p:by x="150000" y="150000"/>
                                    </p:animScale>
                                  </p:childTnLst>
                                </p:cTn>
                              </p:par>
                              <p:par>
                                <p:cTn id="21" presetID="6" presetClass="emph" presetSubtype="0" fill="hold" grpId="0" nodeType="withEffect">
                                  <p:stCondLst>
                                    <p:cond delay="0"/>
                                  </p:stCondLst>
                                  <p:childTnLst>
                                    <p:animScale>
                                      <p:cBhvr>
                                        <p:cTn id="22" dur="2000" fill="hold"/>
                                        <p:tgtEl>
                                          <p:spTgt spid="82107"/>
                                        </p:tgtEl>
                                      </p:cBhvr>
                                      <p:by x="150000" y="150000"/>
                                    </p:animScale>
                                  </p:childTnLst>
                                </p:cTn>
                              </p:par>
                              <p:par>
                                <p:cTn id="23" presetID="6" presetClass="emph" presetSubtype="0" fill="hold" grpId="0" nodeType="withEffect">
                                  <p:stCondLst>
                                    <p:cond delay="0"/>
                                  </p:stCondLst>
                                  <p:childTnLst>
                                    <p:animScale>
                                      <p:cBhvr>
                                        <p:cTn id="24" dur="2000" fill="hold"/>
                                        <p:tgtEl>
                                          <p:spTgt spid="82108"/>
                                        </p:tgtEl>
                                      </p:cBhvr>
                                      <p:by x="150000" y="150000"/>
                                    </p:animScale>
                                  </p:childTnLst>
                                </p:cTn>
                              </p:par>
                              <p:par>
                                <p:cTn id="25" presetID="6" presetClass="emph" presetSubtype="0" fill="hold" grpId="0" nodeType="withEffect">
                                  <p:stCondLst>
                                    <p:cond delay="0"/>
                                  </p:stCondLst>
                                  <p:childTnLst>
                                    <p:animScale>
                                      <p:cBhvr>
                                        <p:cTn id="26" dur="2000" fill="hold"/>
                                        <p:tgtEl>
                                          <p:spTgt spid="82109"/>
                                        </p:tgtEl>
                                      </p:cBhvr>
                                      <p:by x="150000" y="150000"/>
                                    </p:animScale>
                                  </p:childTnLst>
                                </p:cTn>
                              </p:par>
                              <p:par>
                                <p:cTn id="27" presetID="6" presetClass="emph" presetSubtype="0" fill="hold" grpId="0" nodeType="withEffect">
                                  <p:stCondLst>
                                    <p:cond delay="0"/>
                                  </p:stCondLst>
                                  <p:childTnLst>
                                    <p:animScale>
                                      <p:cBhvr>
                                        <p:cTn id="28" dur="2000" fill="hold"/>
                                        <p:tgtEl>
                                          <p:spTgt spid="821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96" grpId="0" animBg="1"/>
      <p:bldP spid="82097" grpId="0" animBg="1"/>
      <p:bldP spid="82098" grpId="0" animBg="1"/>
      <p:bldP spid="82099" grpId="0" animBg="1"/>
      <p:bldP spid="82103" grpId="0" animBg="1"/>
      <p:bldP spid="82104" grpId="0" animBg="1"/>
      <p:bldP spid="82105" grpId="0" animBg="1"/>
      <p:bldP spid="82106" grpId="0" animBg="1"/>
      <p:bldP spid="82107" grpId="0" animBg="1"/>
      <p:bldP spid="82108" grpId="0" animBg="1"/>
      <p:bldP spid="82109" grpId="0" animBg="1"/>
      <p:bldP spid="821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descr="baghdad_nima_2003"/>
          <p:cNvPicPr>
            <a:picLocks noChangeAspect="1" noChangeArrowheads="1"/>
          </p:cNvPicPr>
          <p:nvPr/>
        </p:nvPicPr>
        <p:blipFill>
          <a:blip r:embed="rId3" cstate="screen"/>
          <a:srcRect/>
          <a:stretch>
            <a:fillRect/>
          </a:stretch>
        </p:blipFill>
        <p:spPr bwMode="auto">
          <a:xfrm>
            <a:off x="0" y="0"/>
            <a:ext cx="9144000" cy="6858000"/>
          </a:xfrm>
          <a:prstGeom prst="rect">
            <a:avLst/>
          </a:prstGeom>
          <a:solidFill>
            <a:srgbClr val="FFFF00"/>
          </a:solidFill>
        </p:spPr>
      </p:pic>
      <p:sp>
        <p:nvSpPr>
          <p:cNvPr id="82949" name="Rectangle 5"/>
          <p:cNvSpPr>
            <a:spLocks noChangeArrowheads="1"/>
          </p:cNvSpPr>
          <p:nvPr/>
        </p:nvSpPr>
        <p:spPr bwMode="auto">
          <a:xfrm>
            <a:off x="6477000" y="5562600"/>
            <a:ext cx="787400" cy="212725"/>
          </a:xfrm>
          <a:prstGeom prst="rect">
            <a:avLst/>
          </a:prstGeom>
          <a:noFill/>
          <a:ln w="9525" algn="ctr">
            <a:noFill/>
            <a:miter lim="800000"/>
            <a:headEnd/>
            <a:tailEnd/>
          </a:ln>
          <a:effectLst/>
        </p:spPr>
        <p:txBody>
          <a:bodyPr wrap="none" lIns="0" tIns="0" rIns="0" bIns="0">
            <a:spAutoFit/>
          </a:bodyPr>
          <a:lstStyle/>
          <a:p>
            <a:pPr algn="l"/>
            <a:r>
              <a:rPr lang="en-US" sz="1400" b="1">
                <a:effectLst>
                  <a:outerShdw blurRad="38100" dist="38100" dir="2700000" algn="tl">
                    <a:srgbClr val="C0C0C0"/>
                  </a:outerShdw>
                </a:effectLst>
              </a:rPr>
              <a:t>Zafarania</a:t>
            </a:r>
          </a:p>
        </p:txBody>
      </p:sp>
      <p:sp>
        <p:nvSpPr>
          <p:cNvPr id="82950" name="AutoShape 6"/>
          <p:cNvSpPr>
            <a:spLocks noChangeArrowheads="1"/>
          </p:cNvSpPr>
          <p:nvPr/>
        </p:nvSpPr>
        <p:spPr bwMode="auto">
          <a:xfrm>
            <a:off x="228600" y="3352800"/>
            <a:ext cx="296863" cy="296863"/>
          </a:xfrm>
          <a:prstGeom prst="star5">
            <a:avLst/>
          </a:prstGeom>
          <a:solidFill>
            <a:srgbClr val="993366"/>
          </a:solidFill>
          <a:ln w="9525">
            <a:solidFill>
              <a:schemeClr val="tx1"/>
            </a:solidFill>
            <a:miter lim="800000"/>
            <a:headEnd/>
            <a:tailEnd/>
          </a:ln>
          <a:effectLst/>
        </p:spPr>
        <p:txBody>
          <a:bodyPr wrap="none" anchor="ctr"/>
          <a:lstStyle/>
          <a:p>
            <a:endParaRPr lang="en-US"/>
          </a:p>
        </p:txBody>
      </p:sp>
      <p:sp>
        <p:nvSpPr>
          <p:cNvPr id="82951" name="Rectangle 7"/>
          <p:cNvSpPr>
            <a:spLocks noChangeArrowheads="1"/>
          </p:cNvSpPr>
          <p:nvPr/>
        </p:nvSpPr>
        <p:spPr bwMode="auto">
          <a:xfrm>
            <a:off x="1828800" y="2286000"/>
            <a:ext cx="866775" cy="212725"/>
          </a:xfrm>
          <a:prstGeom prst="rect">
            <a:avLst/>
          </a:prstGeom>
          <a:noFill/>
          <a:ln w="9525" algn="ctr">
            <a:noFill/>
            <a:miter lim="800000"/>
            <a:headEnd/>
            <a:tailEnd/>
          </a:ln>
          <a:effectLst/>
        </p:spPr>
        <p:txBody>
          <a:bodyPr wrap="none" lIns="0" tIns="0" rIns="0" bIns="0">
            <a:spAutoFit/>
          </a:bodyPr>
          <a:lstStyle/>
          <a:p>
            <a:pPr algn="l"/>
            <a:r>
              <a:rPr lang="en-US" sz="1400" b="1">
                <a:effectLst>
                  <a:outerShdw blurRad="38100" dist="38100" dir="2700000" algn="tl">
                    <a:srgbClr val="C0C0C0"/>
                  </a:outerShdw>
                </a:effectLst>
              </a:rPr>
              <a:t>Al Shu’lah</a:t>
            </a:r>
          </a:p>
        </p:txBody>
      </p:sp>
      <p:sp>
        <p:nvSpPr>
          <p:cNvPr id="82952" name="Rectangle 8"/>
          <p:cNvSpPr>
            <a:spLocks noChangeArrowheads="1"/>
          </p:cNvSpPr>
          <p:nvPr/>
        </p:nvSpPr>
        <p:spPr bwMode="auto">
          <a:xfrm>
            <a:off x="4343400" y="2438400"/>
            <a:ext cx="849313" cy="212725"/>
          </a:xfrm>
          <a:prstGeom prst="rect">
            <a:avLst/>
          </a:prstGeom>
          <a:noFill/>
          <a:ln w="9525" algn="ctr">
            <a:noFill/>
            <a:miter lim="800000"/>
            <a:headEnd/>
            <a:tailEnd/>
          </a:ln>
          <a:effectLst/>
        </p:spPr>
        <p:txBody>
          <a:bodyPr wrap="none" lIns="0" tIns="0" rIns="0" bIns="0">
            <a:spAutoFit/>
          </a:bodyPr>
          <a:lstStyle/>
          <a:p>
            <a:pPr algn="l"/>
            <a:r>
              <a:rPr lang="en-US" sz="1400" b="1">
                <a:effectLst>
                  <a:outerShdw blurRad="38100" dist="38100" dir="2700000" algn="tl">
                    <a:srgbClr val="C0C0C0"/>
                  </a:outerShdw>
                </a:effectLst>
              </a:rPr>
              <a:t>Al Waziria</a:t>
            </a:r>
          </a:p>
        </p:txBody>
      </p:sp>
      <p:sp>
        <p:nvSpPr>
          <p:cNvPr id="82953" name="Rectangle 9"/>
          <p:cNvSpPr>
            <a:spLocks noChangeArrowheads="1"/>
          </p:cNvSpPr>
          <p:nvPr/>
        </p:nvSpPr>
        <p:spPr bwMode="auto">
          <a:xfrm>
            <a:off x="488950" y="3500438"/>
            <a:ext cx="1171575" cy="212725"/>
          </a:xfrm>
          <a:prstGeom prst="rect">
            <a:avLst/>
          </a:prstGeom>
          <a:noFill/>
          <a:ln w="9525" algn="ctr">
            <a:noFill/>
            <a:miter lim="800000"/>
            <a:headEnd/>
            <a:tailEnd/>
          </a:ln>
          <a:effectLst/>
        </p:spPr>
        <p:txBody>
          <a:bodyPr wrap="none" lIns="0" tIns="0" rIns="0" bIns="0">
            <a:spAutoFit/>
          </a:bodyPr>
          <a:lstStyle/>
          <a:p>
            <a:pPr algn="l"/>
            <a:r>
              <a:rPr lang="en-US" sz="1400" b="1">
                <a:effectLst>
                  <a:outerShdw blurRad="38100" dist="38100" dir="2700000" algn="tl">
                    <a:srgbClr val="C0C0C0"/>
                  </a:outerShdw>
                </a:effectLst>
              </a:rPr>
              <a:t>Abou Ghreb 2</a:t>
            </a:r>
          </a:p>
        </p:txBody>
      </p:sp>
      <p:sp>
        <p:nvSpPr>
          <p:cNvPr id="82954" name="Rectangle 10"/>
          <p:cNvSpPr>
            <a:spLocks noChangeArrowheads="1"/>
          </p:cNvSpPr>
          <p:nvPr/>
        </p:nvSpPr>
        <p:spPr bwMode="auto">
          <a:xfrm>
            <a:off x="5029200" y="1828800"/>
            <a:ext cx="720725" cy="212725"/>
          </a:xfrm>
          <a:prstGeom prst="rect">
            <a:avLst/>
          </a:prstGeom>
          <a:noFill/>
          <a:ln w="9525" algn="ctr">
            <a:noFill/>
            <a:miter lim="800000"/>
            <a:headEnd/>
            <a:tailEnd/>
          </a:ln>
          <a:effectLst/>
        </p:spPr>
        <p:txBody>
          <a:bodyPr wrap="none" lIns="0" tIns="0" rIns="0" bIns="0">
            <a:spAutoFit/>
          </a:bodyPr>
          <a:lstStyle/>
          <a:p>
            <a:pPr algn="l"/>
            <a:r>
              <a:rPr lang="en-US" sz="1400" b="1">
                <a:effectLst>
                  <a:outerShdw blurRad="38100" dist="38100" dir="2700000" algn="tl">
                    <a:srgbClr val="C0C0C0"/>
                  </a:outerShdw>
                </a:effectLst>
              </a:rPr>
              <a:t>Al Sader</a:t>
            </a:r>
          </a:p>
        </p:txBody>
      </p:sp>
      <p:sp>
        <p:nvSpPr>
          <p:cNvPr id="82955" name="Rectangle 11"/>
          <p:cNvSpPr>
            <a:spLocks noChangeArrowheads="1"/>
          </p:cNvSpPr>
          <p:nvPr/>
        </p:nvSpPr>
        <p:spPr bwMode="auto">
          <a:xfrm>
            <a:off x="4737100" y="1341438"/>
            <a:ext cx="573088" cy="212725"/>
          </a:xfrm>
          <a:prstGeom prst="rect">
            <a:avLst/>
          </a:prstGeom>
          <a:noFill/>
          <a:ln w="9525" algn="ctr">
            <a:noFill/>
            <a:miter lim="800000"/>
            <a:headEnd/>
            <a:tailEnd/>
          </a:ln>
          <a:effectLst/>
        </p:spPr>
        <p:txBody>
          <a:bodyPr wrap="none" lIns="0" tIns="0" rIns="0" bIns="0">
            <a:spAutoFit/>
          </a:bodyPr>
          <a:lstStyle/>
          <a:p>
            <a:pPr algn="l"/>
            <a:r>
              <a:rPr lang="en-US" sz="1400" b="1">
                <a:effectLst>
                  <a:outerShdw blurRad="38100" dist="38100" dir="2700000" algn="tl">
                    <a:srgbClr val="C0C0C0"/>
                  </a:outerShdw>
                </a:effectLst>
              </a:rPr>
              <a:t>Hay Ur</a:t>
            </a:r>
          </a:p>
        </p:txBody>
      </p:sp>
      <p:sp>
        <p:nvSpPr>
          <p:cNvPr id="82956" name="Rectangle 12"/>
          <p:cNvSpPr>
            <a:spLocks noChangeArrowheads="1"/>
          </p:cNvSpPr>
          <p:nvPr/>
        </p:nvSpPr>
        <p:spPr bwMode="auto">
          <a:xfrm>
            <a:off x="4881563" y="1052513"/>
            <a:ext cx="660400" cy="212725"/>
          </a:xfrm>
          <a:prstGeom prst="rect">
            <a:avLst/>
          </a:prstGeom>
          <a:noFill/>
          <a:ln w="9525" algn="ctr">
            <a:noFill/>
            <a:miter lim="800000"/>
            <a:headEnd/>
            <a:tailEnd/>
          </a:ln>
          <a:effectLst/>
        </p:spPr>
        <p:txBody>
          <a:bodyPr wrap="none" lIns="0" tIns="0" rIns="0" bIns="0">
            <a:spAutoFit/>
          </a:bodyPr>
          <a:lstStyle/>
          <a:p>
            <a:pPr algn="l"/>
            <a:r>
              <a:rPr lang="en-US" sz="1400" b="1">
                <a:effectLst>
                  <a:outerShdw blurRad="38100" dist="38100" dir="2700000" algn="tl">
                    <a:srgbClr val="C0C0C0"/>
                  </a:outerShdw>
                </a:effectLst>
              </a:rPr>
              <a:t>Al Shab</a:t>
            </a:r>
          </a:p>
        </p:txBody>
      </p:sp>
      <p:sp>
        <p:nvSpPr>
          <p:cNvPr id="82958" name="AutoShape 14"/>
          <p:cNvSpPr>
            <a:spLocks noChangeArrowheads="1"/>
          </p:cNvSpPr>
          <p:nvPr/>
        </p:nvSpPr>
        <p:spPr bwMode="auto">
          <a:xfrm>
            <a:off x="4648200" y="2057400"/>
            <a:ext cx="296863" cy="296863"/>
          </a:xfrm>
          <a:prstGeom prst="star5">
            <a:avLst/>
          </a:prstGeom>
          <a:solidFill>
            <a:srgbClr val="993366"/>
          </a:solidFill>
          <a:ln w="9525">
            <a:solidFill>
              <a:schemeClr val="tx1"/>
            </a:solidFill>
            <a:miter lim="800000"/>
            <a:headEnd/>
            <a:tailEnd/>
          </a:ln>
          <a:effectLst/>
        </p:spPr>
        <p:txBody>
          <a:bodyPr wrap="none" anchor="ctr"/>
          <a:lstStyle/>
          <a:p>
            <a:endParaRPr lang="en-US"/>
          </a:p>
        </p:txBody>
      </p:sp>
      <p:sp>
        <p:nvSpPr>
          <p:cNvPr id="82962" name="AutoShape 18"/>
          <p:cNvSpPr>
            <a:spLocks noChangeArrowheads="1"/>
          </p:cNvSpPr>
          <p:nvPr/>
        </p:nvSpPr>
        <p:spPr bwMode="auto">
          <a:xfrm>
            <a:off x="6629400" y="5181600"/>
            <a:ext cx="296863" cy="296863"/>
          </a:xfrm>
          <a:prstGeom prst="star5">
            <a:avLst/>
          </a:prstGeom>
          <a:solidFill>
            <a:srgbClr val="993366"/>
          </a:solidFill>
          <a:ln w="9525">
            <a:solidFill>
              <a:schemeClr val="tx1"/>
            </a:solidFill>
            <a:miter lim="800000"/>
            <a:headEnd/>
            <a:tailEnd/>
          </a:ln>
          <a:effectLst/>
        </p:spPr>
        <p:txBody>
          <a:bodyPr wrap="none" anchor="ctr"/>
          <a:lstStyle/>
          <a:p>
            <a:endParaRPr lang="en-US"/>
          </a:p>
        </p:txBody>
      </p:sp>
      <p:sp>
        <p:nvSpPr>
          <p:cNvPr id="82964" name="Rectangle 20"/>
          <p:cNvSpPr>
            <a:spLocks noChangeArrowheads="1"/>
          </p:cNvSpPr>
          <p:nvPr/>
        </p:nvSpPr>
        <p:spPr bwMode="auto">
          <a:xfrm>
            <a:off x="3505200" y="5638800"/>
            <a:ext cx="473075" cy="212725"/>
          </a:xfrm>
          <a:prstGeom prst="rect">
            <a:avLst/>
          </a:prstGeom>
          <a:noFill/>
          <a:ln w="9525" algn="ctr">
            <a:noFill/>
            <a:miter lim="800000"/>
            <a:headEnd/>
            <a:tailEnd/>
          </a:ln>
          <a:effectLst/>
        </p:spPr>
        <p:txBody>
          <a:bodyPr wrap="none" lIns="0" tIns="0" rIns="0" bIns="0">
            <a:spAutoFit/>
          </a:bodyPr>
          <a:lstStyle/>
          <a:p>
            <a:pPr algn="l"/>
            <a:r>
              <a:rPr lang="en-US" sz="1400" b="1">
                <a:effectLst>
                  <a:outerShdw blurRad="38100" dist="38100" dir="2700000" algn="tl">
                    <a:srgbClr val="C0C0C0"/>
                  </a:outerShdw>
                </a:effectLst>
              </a:rPr>
              <a:t>Walid</a:t>
            </a:r>
          </a:p>
        </p:txBody>
      </p:sp>
      <p:sp>
        <p:nvSpPr>
          <p:cNvPr id="82966" name="Rectangle 22"/>
          <p:cNvSpPr>
            <a:spLocks noChangeArrowheads="1"/>
          </p:cNvSpPr>
          <p:nvPr/>
        </p:nvSpPr>
        <p:spPr bwMode="auto">
          <a:xfrm>
            <a:off x="5562600" y="2971800"/>
            <a:ext cx="1339850" cy="212725"/>
          </a:xfrm>
          <a:prstGeom prst="rect">
            <a:avLst/>
          </a:prstGeom>
          <a:noFill/>
          <a:ln w="9525" algn="ctr">
            <a:noFill/>
            <a:miter lim="800000"/>
            <a:headEnd/>
            <a:tailEnd/>
          </a:ln>
          <a:effectLst/>
        </p:spPr>
        <p:txBody>
          <a:bodyPr wrap="none" lIns="0" tIns="0" rIns="0" bIns="0">
            <a:spAutoFit/>
          </a:bodyPr>
          <a:lstStyle/>
          <a:p>
            <a:pPr algn="l"/>
            <a:r>
              <a:rPr lang="en-US" sz="1400" b="1">
                <a:effectLst>
                  <a:outerShdw blurRad="38100" dist="38100" dir="2700000" algn="tl">
                    <a:srgbClr val="C0C0C0"/>
                  </a:outerShdw>
                </a:effectLst>
              </a:rPr>
              <a:t>Al Muaatassime</a:t>
            </a:r>
          </a:p>
        </p:txBody>
      </p:sp>
      <p:sp>
        <p:nvSpPr>
          <p:cNvPr id="82973" name="Rectangle 29"/>
          <p:cNvSpPr>
            <a:spLocks noChangeArrowheads="1"/>
          </p:cNvSpPr>
          <p:nvPr/>
        </p:nvSpPr>
        <p:spPr bwMode="auto">
          <a:xfrm>
            <a:off x="0" y="0"/>
            <a:ext cx="2667000" cy="366713"/>
          </a:xfrm>
          <a:prstGeom prst="rect">
            <a:avLst/>
          </a:prstGeom>
          <a:solidFill>
            <a:srgbClr val="FFFFFF"/>
          </a:solidFill>
          <a:ln w="9525">
            <a:noFill/>
            <a:miter lim="800000"/>
            <a:headEnd/>
            <a:tailEnd/>
          </a:ln>
          <a:effectLst/>
        </p:spPr>
        <p:txBody>
          <a:bodyPr>
            <a:spAutoFit/>
          </a:bodyPr>
          <a:lstStyle/>
          <a:p>
            <a:pPr algn="l" rtl="1"/>
            <a:r>
              <a:rPr lang="en-US" b="1">
                <a:solidFill>
                  <a:srgbClr val="00FF00"/>
                </a:solidFill>
              </a:rPr>
              <a:t>UNCLASSIFIED/FOUO</a:t>
            </a:r>
          </a:p>
        </p:txBody>
      </p:sp>
      <p:sp>
        <p:nvSpPr>
          <p:cNvPr id="82974" name="Rectangle 30"/>
          <p:cNvSpPr>
            <a:spLocks noChangeArrowheads="1"/>
          </p:cNvSpPr>
          <p:nvPr/>
        </p:nvSpPr>
        <p:spPr bwMode="auto">
          <a:xfrm>
            <a:off x="6477000" y="6491288"/>
            <a:ext cx="2667000" cy="366712"/>
          </a:xfrm>
          <a:prstGeom prst="rect">
            <a:avLst/>
          </a:prstGeom>
          <a:solidFill>
            <a:srgbClr val="FFFFFF"/>
          </a:solidFill>
          <a:ln w="9525">
            <a:noFill/>
            <a:miter lim="800000"/>
            <a:headEnd/>
            <a:tailEnd/>
          </a:ln>
          <a:effectLst/>
        </p:spPr>
        <p:txBody>
          <a:bodyPr>
            <a:spAutoFit/>
          </a:bodyPr>
          <a:lstStyle/>
          <a:p>
            <a:pPr algn="r" rtl="1"/>
            <a:r>
              <a:rPr lang="en-US" b="1">
                <a:solidFill>
                  <a:srgbClr val="00FF00"/>
                </a:solidFill>
              </a:rPr>
              <a:t>MoLSA Baghdad Sites</a:t>
            </a:r>
          </a:p>
        </p:txBody>
      </p:sp>
      <p:sp>
        <p:nvSpPr>
          <p:cNvPr id="82978" name="Rectangle 34"/>
          <p:cNvSpPr>
            <a:spLocks noChangeArrowheads="1"/>
          </p:cNvSpPr>
          <p:nvPr/>
        </p:nvSpPr>
        <p:spPr bwMode="auto">
          <a:xfrm>
            <a:off x="6188075" y="1806575"/>
            <a:ext cx="1050925" cy="304800"/>
          </a:xfrm>
          <a:prstGeom prst="rect">
            <a:avLst/>
          </a:prstGeom>
          <a:noFill/>
          <a:ln w="9525" algn="ctr">
            <a:noFill/>
            <a:miter lim="800000"/>
            <a:headEnd/>
            <a:tailEnd/>
          </a:ln>
          <a:effectLst/>
        </p:spPr>
        <p:txBody>
          <a:bodyPr wrap="none">
            <a:spAutoFit/>
          </a:bodyPr>
          <a:lstStyle/>
          <a:p>
            <a:r>
              <a:rPr lang="en-US" sz="1400" b="1">
                <a:effectLst>
                  <a:outerShdw blurRad="38100" dist="38100" dir="2700000" algn="tl">
                    <a:srgbClr val="C0C0C0"/>
                  </a:outerShdw>
                </a:effectLst>
              </a:rPr>
              <a:t>Al Rashad</a:t>
            </a:r>
          </a:p>
        </p:txBody>
      </p:sp>
      <p:sp>
        <p:nvSpPr>
          <p:cNvPr id="82979" name="Rectangle 35"/>
          <p:cNvSpPr>
            <a:spLocks noChangeArrowheads="1"/>
          </p:cNvSpPr>
          <p:nvPr/>
        </p:nvSpPr>
        <p:spPr bwMode="auto">
          <a:xfrm>
            <a:off x="533400" y="3733800"/>
            <a:ext cx="1355725" cy="304800"/>
          </a:xfrm>
          <a:prstGeom prst="rect">
            <a:avLst/>
          </a:prstGeom>
          <a:noFill/>
          <a:ln w="9525" algn="ctr">
            <a:noFill/>
            <a:miter lim="800000"/>
            <a:headEnd/>
            <a:tailEnd/>
          </a:ln>
          <a:effectLst/>
        </p:spPr>
        <p:txBody>
          <a:bodyPr wrap="none">
            <a:spAutoFit/>
          </a:bodyPr>
          <a:lstStyle/>
          <a:p>
            <a:r>
              <a:rPr lang="en-US" sz="1400" b="1">
                <a:effectLst>
                  <a:outerShdw blurRad="38100" dist="38100" dir="2700000" algn="tl">
                    <a:srgbClr val="C0C0C0"/>
                  </a:outerShdw>
                </a:effectLst>
              </a:rPr>
              <a:t>Abou Ghreb 1</a:t>
            </a:r>
          </a:p>
        </p:txBody>
      </p:sp>
      <p:sp>
        <p:nvSpPr>
          <p:cNvPr id="82980" name="AutoShape 36"/>
          <p:cNvSpPr>
            <a:spLocks noChangeArrowheads="1"/>
          </p:cNvSpPr>
          <p:nvPr/>
        </p:nvSpPr>
        <p:spPr bwMode="auto">
          <a:xfrm>
            <a:off x="304800" y="3733800"/>
            <a:ext cx="296863" cy="296863"/>
          </a:xfrm>
          <a:prstGeom prst="star5">
            <a:avLst/>
          </a:prstGeom>
          <a:solidFill>
            <a:srgbClr val="993366"/>
          </a:solidFill>
          <a:ln w="9525">
            <a:solidFill>
              <a:schemeClr val="tx1"/>
            </a:solidFill>
            <a:miter lim="800000"/>
            <a:headEnd/>
            <a:tailEnd/>
          </a:ln>
          <a:effectLst/>
        </p:spPr>
        <p:txBody>
          <a:bodyPr wrap="none" anchor="ctr"/>
          <a:lstStyle/>
          <a:p>
            <a:endParaRPr lang="en-US"/>
          </a:p>
        </p:txBody>
      </p:sp>
      <p:sp>
        <p:nvSpPr>
          <p:cNvPr id="82981" name="AutoShape 37"/>
          <p:cNvSpPr>
            <a:spLocks noChangeArrowheads="1"/>
          </p:cNvSpPr>
          <p:nvPr/>
        </p:nvSpPr>
        <p:spPr bwMode="auto">
          <a:xfrm>
            <a:off x="2590800" y="1981200"/>
            <a:ext cx="296863" cy="296863"/>
          </a:xfrm>
          <a:prstGeom prst="star5">
            <a:avLst/>
          </a:prstGeom>
          <a:solidFill>
            <a:srgbClr val="993366"/>
          </a:solidFill>
          <a:ln w="9525">
            <a:solidFill>
              <a:schemeClr val="tx1"/>
            </a:solidFill>
            <a:miter lim="800000"/>
            <a:headEnd/>
            <a:tailEnd/>
          </a:ln>
          <a:effectLst/>
        </p:spPr>
        <p:txBody>
          <a:bodyPr wrap="none" anchor="ctr"/>
          <a:lstStyle/>
          <a:p>
            <a:endParaRPr lang="en-US"/>
          </a:p>
        </p:txBody>
      </p:sp>
      <p:sp>
        <p:nvSpPr>
          <p:cNvPr id="82983" name="AutoShape 39"/>
          <p:cNvSpPr>
            <a:spLocks noChangeArrowheads="1"/>
          </p:cNvSpPr>
          <p:nvPr/>
        </p:nvSpPr>
        <p:spPr bwMode="auto">
          <a:xfrm>
            <a:off x="3581400" y="5257800"/>
            <a:ext cx="296863" cy="296863"/>
          </a:xfrm>
          <a:prstGeom prst="star5">
            <a:avLst/>
          </a:prstGeom>
          <a:solidFill>
            <a:srgbClr val="993366"/>
          </a:solidFill>
          <a:ln w="9525">
            <a:solidFill>
              <a:schemeClr val="tx1"/>
            </a:solidFill>
            <a:miter lim="800000"/>
            <a:headEnd/>
            <a:tailEnd/>
          </a:ln>
          <a:effectLst/>
        </p:spPr>
        <p:txBody>
          <a:bodyPr wrap="none" anchor="ctr"/>
          <a:lstStyle/>
          <a:p>
            <a:endParaRPr lang="en-US"/>
          </a:p>
        </p:txBody>
      </p:sp>
      <p:sp>
        <p:nvSpPr>
          <p:cNvPr id="82984" name="AutoShape 40"/>
          <p:cNvSpPr>
            <a:spLocks noChangeArrowheads="1"/>
          </p:cNvSpPr>
          <p:nvPr/>
        </p:nvSpPr>
        <p:spPr bwMode="auto">
          <a:xfrm>
            <a:off x="4419600" y="1295400"/>
            <a:ext cx="296863" cy="296863"/>
          </a:xfrm>
          <a:prstGeom prst="star5">
            <a:avLst/>
          </a:prstGeom>
          <a:solidFill>
            <a:srgbClr val="993366"/>
          </a:solidFill>
          <a:ln w="9525">
            <a:solidFill>
              <a:schemeClr val="tx1"/>
            </a:solidFill>
            <a:miter lim="800000"/>
            <a:headEnd/>
            <a:tailEnd/>
          </a:ln>
          <a:effectLst/>
        </p:spPr>
        <p:txBody>
          <a:bodyPr wrap="none" anchor="ctr"/>
          <a:lstStyle/>
          <a:p>
            <a:endParaRPr lang="en-US"/>
          </a:p>
        </p:txBody>
      </p:sp>
      <p:sp>
        <p:nvSpPr>
          <p:cNvPr id="82985" name="AutoShape 41"/>
          <p:cNvSpPr>
            <a:spLocks noChangeArrowheads="1"/>
          </p:cNvSpPr>
          <p:nvPr/>
        </p:nvSpPr>
        <p:spPr bwMode="auto">
          <a:xfrm>
            <a:off x="5257800" y="1524000"/>
            <a:ext cx="296863" cy="296863"/>
          </a:xfrm>
          <a:prstGeom prst="star5">
            <a:avLst/>
          </a:prstGeom>
          <a:solidFill>
            <a:srgbClr val="993366"/>
          </a:solidFill>
          <a:ln w="9525">
            <a:solidFill>
              <a:schemeClr val="tx1"/>
            </a:solidFill>
            <a:miter lim="800000"/>
            <a:headEnd/>
            <a:tailEnd/>
          </a:ln>
          <a:effectLst/>
        </p:spPr>
        <p:txBody>
          <a:bodyPr wrap="none" anchor="ctr"/>
          <a:lstStyle/>
          <a:p>
            <a:endParaRPr lang="en-US"/>
          </a:p>
        </p:txBody>
      </p:sp>
      <p:sp>
        <p:nvSpPr>
          <p:cNvPr id="82986" name="AutoShape 42"/>
          <p:cNvSpPr>
            <a:spLocks noChangeArrowheads="1"/>
          </p:cNvSpPr>
          <p:nvPr/>
        </p:nvSpPr>
        <p:spPr bwMode="auto">
          <a:xfrm>
            <a:off x="6629400" y="1524000"/>
            <a:ext cx="296863" cy="296863"/>
          </a:xfrm>
          <a:prstGeom prst="star5">
            <a:avLst/>
          </a:prstGeom>
          <a:solidFill>
            <a:srgbClr val="993366"/>
          </a:solidFill>
          <a:ln w="9525">
            <a:solidFill>
              <a:schemeClr val="tx1"/>
            </a:solidFill>
            <a:miter lim="800000"/>
            <a:headEnd/>
            <a:tailEnd/>
          </a:ln>
          <a:effectLst/>
        </p:spPr>
        <p:txBody>
          <a:bodyPr wrap="none" anchor="ctr"/>
          <a:lstStyle/>
          <a:p>
            <a:endParaRPr lang="en-US"/>
          </a:p>
        </p:txBody>
      </p:sp>
      <p:sp>
        <p:nvSpPr>
          <p:cNvPr id="82987" name="AutoShape 43"/>
          <p:cNvSpPr>
            <a:spLocks noChangeArrowheads="1"/>
          </p:cNvSpPr>
          <p:nvPr/>
        </p:nvSpPr>
        <p:spPr bwMode="auto">
          <a:xfrm>
            <a:off x="6019800" y="2667000"/>
            <a:ext cx="296863" cy="296863"/>
          </a:xfrm>
          <a:prstGeom prst="star5">
            <a:avLst/>
          </a:prstGeom>
          <a:solidFill>
            <a:srgbClr val="993366"/>
          </a:solidFill>
          <a:ln w="9525">
            <a:solidFill>
              <a:schemeClr val="tx1"/>
            </a:solidFill>
            <a:miter lim="800000"/>
            <a:headEnd/>
            <a:tailEnd/>
          </a:ln>
          <a:effectLst/>
        </p:spPr>
        <p:txBody>
          <a:bodyPr wrap="none" anchor="ctr"/>
          <a:lstStyle/>
          <a:p>
            <a:endParaRPr lang="en-US"/>
          </a:p>
        </p:txBody>
      </p:sp>
      <p:sp>
        <p:nvSpPr>
          <p:cNvPr id="82988" name="AutoShape 44"/>
          <p:cNvSpPr>
            <a:spLocks noChangeArrowheads="1"/>
          </p:cNvSpPr>
          <p:nvPr/>
        </p:nvSpPr>
        <p:spPr bwMode="auto">
          <a:xfrm>
            <a:off x="4572000" y="914400"/>
            <a:ext cx="296863" cy="296863"/>
          </a:xfrm>
          <a:prstGeom prst="star5">
            <a:avLst/>
          </a:prstGeom>
          <a:solidFill>
            <a:srgbClr val="993366"/>
          </a:solidFill>
          <a:ln w="9525">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82950"/>
                                        </p:tgtEl>
                                      </p:cBhvr>
                                      <p:by x="150000" y="150000"/>
                                    </p:animScale>
                                  </p:childTnLst>
                                </p:cTn>
                              </p:par>
                              <p:par>
                                <p:cTn id="7" presetID="6" presetClass="emph" presetSubtype="0" fill="hold" grpId="0" nodeType="withEffect">
                                  <p:stCondLst>
                                    <p:cond delay="0"/>
                                  </p:stCondLst>
                                  <p:childTnLst>
                                    <p:animScale>
                                      <p:cBhvr>
                                        <p:cTn id="8" dur="2000" fill="hold"/>
                                        <p:tgtEl>
                                          <p:spTgt spid="82958"/>
                                        </p:tgtEl>
                                      </p:cBhvr>
                                      <p:by x="150000" y="150000"/>
                                    </p:animScale>
                                  </p:childTnLst>
                                </p:cTn>
                              </p:par>
                              <p:par>
                                <p:cTn id="9" presetID="6" presetClass="emph" presetSubtype="0" fill="hold" grpId="0" nodeType="withEffect">
                                  <p:stCondLst>
                                    <p:cond delay="0"/>
                                  </p:stCondLst>
                                  <p:childTnLst>
                                    <p:animScale>
                                      <p:cBhvr>
                                        <p:cTn id="10" dur="2000" fill="hold"/>
                                        <p:tgtEl>
                                          <p:spTgt spid="82962"/>
                                        </p:tgtEl>
                                      </p:cBhvr>
                                      <p:by x="150000" y="150000"/>
                                    </p:animScale>
                                  </p:childTnLst>
                                </p:cTn>
                              </p:par>
                              <p:par>
                                <p:cTn id="11" presetID="6" presetClass="emph" presetSubtype="0" fill="hold" grpId="0" nodeType="withEffect">
                                  <p:stCondLst>
                                    <p:cond delay="0"/>
                                  </p:stCondLst>
                                  <p:childTnLst>
                                    <p:animScale>
                                      <p:cBhvr>
                                        <p:cTn id="12" dur="2000" fill="hold"/>
                                        <p:tgtEl>
                                          <p:spTgt spid="82980"/>
                                        </p:tgtEl>
                                      </p:cBhvr>
                                      <p:by x="150000" y="150000"/>
                                    </p:animScale>
                                  </p:childTnLst>
                                </p:cTn>
                              </p:par>
                              <p:par>
                                <p:cTn id="13" presetID="6" presetClass="emph" presetSubtype="0" fill="hold" grpId="0" nodeType="withEffect">
                                  <p:stCondLst>
                                    <p:cond delay="0"/>
                                  </p:stCondLst>
                                  <p:childTnLst>
                                    <p:animScale>
                                      <p:cBhvr>
                                        <p:cTn id="14" dur="2000" fill="hold"/>
                                        <p:tgtEl>
                                          <p:spTgt spid="82981"/>
                                        </p:tgtEl>
                                      </p:cBhvr>
                                      <p:by x="150000" y="150000"/>
                                    </p:animScale>
                                  </p:childTnLst>
                                </p:cTn>
                              </p:par>
                              <p:par>
                                <p:cTn id="15" presetID="6" presetClass="emph" presetSubtype="0" fill="hold" grpId="0" nodeType="withEffect">
                                  <p:stCondLst>
                                    <p:cond delay="0"/>
                                  </p:stCondLst>
                                  <p:childTnLst>
                                    <p:animScale>
                                      <p:cBhvr>
                                        <p:cTn id="16" dur="2000" fill="hold"/>
                                        <p:tgtEl>
                                          <p:spTgt spid="82983"/>
                                        </p:tgtEl>
                                      </p:cBhvr>
                                      <p:by x="150000" y="150000"/>
                                    </p:animScale>
                                  </p:childTnLst>
                                </p:cTn>
                              </p:par>
                              <p:par>
                                <p:cTn id="17" presetID="6" presetClass="emph" presetSubtype="0" fill="hold" grpId="0" nodeType="withEffect">
                                  <p:stCondLst>
                                    <p:cond delay="0"/>
                                  </p:stCondLst>
                                  <p:childTnLst>
                                    <p:animScale>
                                      <p:cBhvr>
                                        <p:cTn id="18" dur="2000" fill="hold"/>
                                        <p:tgtEl>
                                          <p:spTgt spid="82984"/>
                                        </p:tgtEl>
                                      </p:cBhvr>
                                      <p:by x="150000" y="150000"/>
                                    </p:animScale>
                                  </p:childTnLst>
                                </p:cTn>
                              </p:par>
                              <p:par>
                                <p:cTn id="19" presetID="6" presetClass="emph" presetSubtype="0" fill="hold" grpId="0" nodeType="withEffect">
                                  <p:stCondLst>
                                    <p:cond delay="0"/>
                                  </p:stCondLst>
                                  <p:childTnLst>
                                    <p:animScale>
                                      <p:cBhvr>
                                        <p:cTn id="20" dur="2000" fill="hold"/>
                                        <p:tgtEl>
                                          <p:spTgt spid="82985"/>
                                        </p:tgtEl>
                                      </p:cBhvr>
                                      <p:by x="150000" y="150000"/>
                                    </p:animScale>
                                  </p:childTnLst>
                                </p:cTn>
                              </p:par>
                              <p:par>
                                <p:cTn id="21" presetID="6" presetClass="emph" presetSubtype="0" fill="hold" grpId="0" nodeType="withEffect">
                                  <p:stCondLst>
                                    <p:cond delay="0"/>
                                  </p:stCondLst>
                                  <p:childTnLst>
                                    <p:animScale>
                                      <p:cBhvr>
                                        <p:cTn id="22" dur="2000" fill="hold"/>
                                        <p:tgtEl>
                                          <p:spTgt spid="82986"/>
                                        </p:tgtEl>
                                      </p:cBhvr>
                                      <p:by x="150000" y="150000"/>
                                    </p:animScale>
                                  </p:childTnLst>
                                </p:cTn>
                              </p:par>
                              <p:par>
                                <p:cTn id="23" presetID="6" presetClass="emph" presetSubtype="0" fill="hold" grpId="0" nodeType="withEffect">
                                  <p:stCondLst>
                                    <p:cond delay="0"/>
                                  </p:stCondLst>
                                  <p:childTnLst>
                                    <p:animScale>
                                      <p:cBhvr>
                                        <p:cTn id="24" dur="2000" fill="hold"/>
                                        <p:tgtEl>
                                          <p:spTgt spid="82987"/>
                                        </p:tgtEl>
                                      </p:cBhvr>
                                      <p:by x="150000" y="150000"/>
                                    </p:animScale>
                                  </p:childTnLst>
                                </p:cTn>
                              </p:par>
                              <p:par>
                                <p:cTn id="25" presetID="6" presetClass="emph" presetSubtype="0" fill="hold" grpId="0" nodeType="withEffect">
                                  <p:stCondLst>
                                    <p:cond delay="0"/>
                                  </p:stCondLst>
                                  <p:childTnLst>
                                    <p:animScale>
                                      <p:cBhvr>
                                        <p:cTn id="26" dur="2000" fill="hold"/>
                                        <p:tgtEl>
                                          <p:spTgt spid="8298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0" grpId="0" animBg="1"/>
      <p:bldP spid="82958" grpId="0" animBg="1"/>
      <p:bldP spid="82962" grpId="0" animBg="1"/>
      <p:bldP spid="82980" grpId="0" animBg="1"/>
      <p:bldP spid="82981" grpId="0" animBg="1"/>
      <p:bldP spid="82983" grpId="0" animBg="1"/>
      <p:bldP spid="82984" grpId="0" animBg="1"/>
      <p:bldP spid="82985" grpId="0" animBg="1"/>
      <p:bldP spid="82986" grpId="0" animBg="1"/>
      <p:bldP spid="82987" grpId="0" animBg="1"/>
      <p:bldP spid="829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npo00009c"/>
          <p:cNvPicPr>
            <a:picLocks noChangeAspect="1" noChangeArrowheads="1"/>
          </p:cNvPicPr>
          <p:nvPr/>
        </p:nvPicPr>
        <p:blipFill>
          <a:blip r:embed="rId3"/>
          <a:srcRect/>
          <a:stretch>
            <a:fillRect/>
          </a:stretch>
        </p:blipFill>
        <p:spPr bwMode="auto">
          <a:xfrm>
            <a:off x="0" y="0"/>
            <a:ext cx="9210675" cy="6877050"/>
          </a:xfrm>
          <a:prstGeom prst="rect">
            <a:avLst/>
          </a:prstGeom>
          <a:solidFill>
            <a:srgbClr val="FFFF99">
              <a:alpha val="39000"/>
            </a:srgbClr>
          </a:solidFill>
          <a:ln w="9525" algn="ctr">
            <a:noFill/>
            <a:miter lim="800000"/>
            <a:headEnd/>
            <a:tailEnd/>
          </a:ln>
          <a:effectLst/>
        </p:spPr>
      </p:pic>
      <p:sp>
        <p:nvSpPr>
          <p:cNvPr id="135171" name="Freeform 3"/>
          <p:cNvSpPr>
            <a:spLocks/>
          </p:cNvSpPr>
          <p:nvPr/>
        </p:nvSpPr>
        <p:spPr bwMode="auto">
          <a:xfrm>
            <a:off x="4041775" y="3143250"/>
            <a:ext cx="149225" cy="101600"/>
          </a:xfrm>
          <a:custGeom>
            <a:avLst/>
            <a:gdLst/>
            <a:ahLst/>
            <a:cxnLst>
              <a:cxn ang="0">
                <a:pos x="8" y="0"/>
              </a:cxn>
              <a:cxn ang="0">
                <a:pos x="12" y="6"/>
              </a:cxn>
              <a:cxn ang="0">
                <a:pos x="14" y="8"/>
              </a:cxn>
              <a:cxn ang="0">
                <a:pos x="14" y="8"/>
              </a:cxn>
              <a:cxn ang="0">
                <a:pos x="14" y="8"/>
              </a:cxn>
              <a:cxn ang="0">
                <a:pos x="14" y="6"/>
              </a:cxn>
              <a:cxn ang="0">
                <a:pos x="14" y="4"/>
              </a:cxn>
              <a:cxn ang="0">
                <a:pos x="18" y="6"/>
              </a:cxn>
              <a:cxn ang="0">
                <a:pos x="24" y="10"/>
              </a:cxn>
              <a:cxn ang="0">
                <a:pos x="26" y="12"/>
              </a:cxn>
              <a:cxn ang="0">
                <a:pos x="26" y="16"/>
              </a:cxn>
              <a:cxn ang="0">
                <a:pos x="32" y="18"/>
              </a:cxn>
              <a:cxn ang="0">
                <a:pos x="38" y="18"/>
              </a:cxn>
              <a:cxn ang="0">
                <a:pos x="38" y="14"/>
              </a:cxn>
              <a:cxn ang="0">
                <a:pos x="38" y="12"/>
              </a:cxn>
              <a:cxn ang="0">
                <a:pos x="40" y="10"/>
              </a:cxn>
              <a:cxn ang="0">
                <a:pos x="40" y="10"/>
              </a:cxn>
              <a:cxn ang="0">
                <a:pos x="42" y="12"/>
              </a:cxn>
              <a:cxn ang="0">
                <a:pos x="42" y="16"/>
              </a:cxn>
              <a:cxn ang="0">
                <a:pos x="46" y="18"/>
              </a:cxn>
              <a:cxn ang="0">
                <a:pos x="52" y="18"/>
              </a:cxn>
              <a:cxn ang="0">
                <a:pos x="56" y="20"/>
              </a:cxn>
              <a:cxn ang="0">
                <a:pos x="58" y="20"/>
              </a:cxn>
              <a:cxn ang="0">
                <a:pos x="70" y="18"/>
              </a:cxn>
              <a:cxn ang="0">
                <a:pos x="80" y="18"/>
              </a:cxn>
              <a:cxn ang="0">
                <a:pos x="88" y="20"/>
              </a:cxn>
              <a:cxn ang="0">
                <a:pos x="94" y="28"/>
              </a:cxn>
              <a:cxn ang="0">
                <a:pos x="90" y="40"/>
              </a:cxn>
              <a:cxn ang="0">
                <a:pos x="84" y="54"/>
              </a:cxn>
              <a:cxn ang="0">
                <a:pos x="80" y="56"/>
              </a:cxn>
              <a:cxn ang="0">
                <a:pos x="74" y="56"/>
              </a:cxn>
              <a:cxn ang="0">
                <a:pos x="66" y="58"/>
              </a:cxn>
              <a:cxn ang="0">
                <a:pos x="58" y="60"/>
              </a:cxn>
              <a:cxn ang="0">
                <a:pos x="48" y="62"/>
              </a:cxn>
              <a:cxn ang="0">
                <a:pos x="44" y="64"/>
              </a:cxn>
              <a:cxn ang="0">
                <a:pos x="42" y="64"/>
              </a:cxn>
              <a:cxn ang="0">
                <a:pos x="38" y="62"/>
              </a:cxn>
              <a:cxn ang="0">
                <a:pos x="36" y="60"/>
              </a:cxn>
              <a:cxn ang="0">
                <a:pos x="36" y="56"/>
              </a:cxn>
              <a:cxn ang="0">
                <a:pos x="38" y="52"/>
              </a:cxn>
              <a:cxn ang="0">
                <a:pos x="40" y="44"/>
              </a:cxn>
              <a:cxn ang="0">
                <a:pos x="38" y="40"/>
              </a:cxn>
              <a:cxn ang="0">
                <a:pos x="34" y="38"/>
              </a:cxn>
              <a:cxn ang="0">
                <a:pos x="26" y="36"/>
              </a:cxn>
              <a:cxn ang="0">
                <a:pos x="18" y="36"/>
              </a:cxn>
              <a:cxn ang="0">
                <a:pos x="0" y="36"/>
              </a:cxn>
              <a:cxn ang="0">
                <a:pos x="2" y="28"/>
              </a:cxn>
              <a:cxn ang="0">
                <a:pos x="2" y="22"/>
              </a:cxn>
              <a:cxn ang="0">
                <a:pos x="2" y="18"/>
              </a:cxn>
              <a:cxn ang="0">
                <a:pos x="2" y="14"/>
              </a:cxn>
              <a:cxn ang="0">
                <a:pos x="4" y="10"/>
              </a:cxn>
              <a:cxn ang="0">
                <a:pos x="6" y="6"/>
              </a:cxn>
              <a:cxn ang="0">
                <a:pos x="8" y="0"/>
              </a:cxn>
            </a:cxnLst>
            <a:rect l="0" t="0" r="r" b="b"/>
            <a:pathLst>
              <a:path w="94" h="64">
                <a:moveTo>
                  <a:pt x="8" y="0"/>
                </a:moveTo>
                <a:lnTo>
                  <a:pt x="12" y="6"/>
                </a:lnTo>
                <a:lnTo>
                  <a:pt x="14" y="8"/>
                </a:lnTo>
                <a:lnTo>
                  <a:pt x="14" y="6"/>
                </a:lnTo>
                <a:lnTo>
                  <a:pt x="14" y="4"/>
                </a:lnTo>
                <a:lnTo>
                  <a:pt x="18" y="6"/>
                </a:lnTo>
                <a:lnTo>
                  <a:pt x="24" y="10"/>
                </a:lnTo>
                <a:lnTo>
                  <a:pt x="26" y="12"/>
                </a:lnTo>
                <a:lnTo>
                  <a:pt x="26" y="16"/>
                </a:lnTo>
                <a:lnTo>
                  <a:pt x="32" y="18"/>
                </a:lnTo>
                <a:lnTo>
                  <a:pt x="38" y="18"/>
                </a:lnTo>
                <a:lnTo>
                  <a:pt x="38" y="14"/>
                </a:lnTo>
                <a:lnTo>
                  <a:pt x="38" y="12"/>
                </a:lnTo>
                <a:lnTo>
                  <a:pt x="40" y="10"/>
                </a:lnTo>
                <a:lnTo>
                  <a:pt x="42" y="12"/>
                </a:lnTo>
                <a:lnTo>
                  <a:pt x="42" y="16"/>
                </a:lnTo>
                <a:lnTo>
                  <a:pt x="46" y="18"/>
                </a:lnTo>
                <a:lnTo>
                  <a:pt x="52" y="18"/>
                </a:lnTo>
                <a:lnTo>
                  <a:pt x="56" y="20"/>
                </a:lnTo>
                <a:lnTo>
                  <a:pt x="58" y="20"/>
                </a:lnTo>
                <a:lnTo>
                  <a:pt x="70" y="18"/>
                </a:lnTo>
                <a:lnTo>
                  <a:pt x="80" y="18"/>
                </a:lnTo>
                <a:lnTo>
                  <a:pt x="88" y="20"/>
                </a:lnTo>
                <a:lnTo>
                  <a:pt x="94" y="28"/>
                </a:lnTo>
                <a:lnTo>
                  <a:pt x="90" y="40"/>
                </a:lnTo>
                <a:lnTo>
                  <a:pt x="84" y="54"/>
                </a:lnTo>
                <a:lnTo>
                  <a:pt x="80" y="56"/>
                </a:lnTo>
                <a:lnTo>
                  <a:pt x="74" y="56"/>
                </a:lnTo>
                <a:lnTo>
                  <a:pt x="66" y="58"/>
                </a:lnTo>
                <a:lnTo>
                  <a:pt x="58" y="60"/>
                </a:lnTo>
                <a:lnTo>
                  <a:pt x="48" y="62"/>
                </a:lnTo>
                <a:lnTo>
                  <a:pt x="44" y="64"/>
                </a:lnTo>
                <a:lnTo>
                  <a:pt x="42" y="64"/>
                </a:lnTo>
                <a:lnTo>
                  <a:pt x="38" y="62"/>
                </a:lnTo>
                <a:lnTo>
                  <a:pt x="36" y="60"/>
                </a:lnTo>
                <a:lnTo>
                  <a:pt x="36" y="56"/>
                </a:lnTo>
                <a:lnTo>
                  <a:pt x="38" y="52"/>
                </a:lnTo>
                <a:lnTo>
                  <a:pt x="40" y="44"/>
                </a:lnTo>
                <a:lnTo>
                  <a:pt x="38" y="40"/>
                </a:lnTo>
                <a:lnTo>
                  <a:pt x="34" y="38"/>
                </a:lnTo>
                <a:lnTo>
                  <a:pt x="26" y="36"/>
                </a:lnTo>
                <a:lnTo>
                  <a:pt x="18" y="36"/>
                </a:lnTo>
                <a:lnTo>
                  <a:pt x="0" y="36"/>
                </a:lnTo>
                <a:lnTo>
                  <a:pt x="2" y="28"/>
                </a:lnTo>
                <a:lnTo>
                  <a:pt x="2" y="22"/>
                </a:lnTo>
                <a:lnTo>
                  <a:pt x="2" y="18"/>
                </a:lnTo>
                <a:lnTo>
                  <a:pt x="2" y="14"/>
                </a:lnTo>
                <a:lnTo>
                  <a:pt x="4" y="10"/>
                </a:lnTo>
                <a:lnTo>
                  <a:pt x="6" y="6"/>
                </a:lnTo>
                <a:lnTo>
                  <a:pt x="8" y="0"/>
                </a:lnTo>
                <a:close/>
              </a:path>
            </a:pathLst>
          </a:custGeom>
          <a:solidFill>
            <a:srgbClr val="3333FF"/>
          </a:solidFill>
          <a:ln w="9525">
            <a:solidFill>
              <a:srgbClr val="3333FF"/>
            </a:solidFill>
            <a:round/>
            <a:headEnd/>
            <a:tailEnd/>
          </a:ln>
        </p:spPr>
        <p:txBody>
          <a:bodyPr/>
          <a:lstStyle/>
          <a:p>
            <a:endParaRPr lang="en-US"/>
          </a:p>
        </p:txBody>
      </p:sp>
      <p:sp>
        <p:nvSpPr>
          <p:cNvPr id="135172" name="Freeform 4"/>
          <p:cNvSpPr>
            <a:spLocks/>
          </p:cNvSpPr>
          <p:nvPr/>
        </p:nvSpPr>
        <p:spPr bwMode="auto">
          <a:xfrm>
            <a:off x="3810000" y="2390775"/>
            <a:ext cx="346075" cy="511175"/>
          </a:xfrm>
          <a:custGeom>
            <a:avLst/>
            <a:gdLst/>
            <a:ahLst/>
            <a:cxnLst>
              <a:cxn ang="0">
                <a:pos x="154" y="310"/>
              </a:cxn>
              <a:cxn ang="0">
                <a:pos x="178" y="322"/>
              </a:cxn>
              <a:cxn ang="0">
                <a:pos x="194" y="320"/>
              </a:cxn>
              <a:cxn ang="0">
                <a:pos x="202" y="312"/>
              </a:cxn>
              <a:cxn ang="0">
                <a:pos x="206" y="306"/>
              </a:cxn>
              <a:cxn ang="0">
                <a:pos x="204" y="262"/>
              </a:cxn>
              <a:cxn ang="0">
                <a:pos x="218" y="230"/>
              </a:cxn>
              <a:cxn ang="0">
                <a:pos x="216" y="214"/>
              </a:cxn>
              <a:cxn ang="0">
                <a:pos x="208" y="200"/>
              </a:cxn>
              <a:cxn ang="0">
                <a:pos x="198" y="194"/>
              </a:cxn>
              <a:cxn ang="0">
                <a:pos x="192" y="190"/>
              </a:cxn>
              <a:cxn ang="0">
                <a:pos x="188" y="182"/>
              </a:cxn>
              <a:cxn ang="0">
                <a:pos x="190" y="184"/>
              </a:cxn>
              <a:cxn ang="0">
                <a:pos x="188" y="186"/>
              </a:cxn>
              <a:cxn ang="0">
                <a:pos x="182" y="178"/>
              </a:cxn>
              <a:cxn ang="0">
                <a:pos x="176" y="166"/>
              </a:cxn>
              <a:cxn ang="0">
                <a:pos x="170" y="154"/>
              </a:cxn>
              <a:cxn ang="0">
                <a:pos x="156" y="154"/>
              </a:cxn>
              <a:cxn ang="0">
                <a:pos x="148" y="150"/>
              </a:cxn>
              <a:cxn ang="0">
                <a:pos x="140" y="138"/>
              </a:cxn>
              <a:cxn ang="0">
                <a:pos x="128" y="128"/>
              </a:cxn>
              <a:cxn ang="0">
                <a:pos x="106" y="114"/>
              </a:cxn>
              <a:cxn ang="0">
                <a:pos x="66" y="76"/>
              </a:cxn>
              <a:cxn ang="0">
                <a:pos x="54" y="44"/>
              </a:cxn>
              <a:cxn ang="0">
                <a:pos x="42" y="12"/>
              </a:cxn>
              <a:cxn ang="0">
                <a:pos x="28" y="0"/>
              </a:cxn>
              <a:cxn ang="0">
                <a:pos x="0" y="52"/>
              </a:cxn>
              <a:cxn ang="0">
                <a:pos x="2" y="84"/>
              </a:cxn>
              <a:cxn ang="0">
                <a:pos x="4" y="112"/>
              </a:cxn>
              <a:cxn ang="0">
                <a:pos x="2" y="132"/>
              </a:cxn>
              <a:cxn ang="0">
                <a:pos x="6" y="150"/>
              </a:cxn>
              <a:cxn ang="0">
                <a:pos x="10" y="158"/>
              </a:cxn>
              <a:cxn ang="0">
                <a:pos x="10" y="176"/>
              </a:cxn>
              <a:cxn ang="0">
                <a:pos x="14" y="208"/>
              </a:cxn>
              <a:cxn ang="0">
                <a:pos x="22" y="226"/>
              </a:cxn>
              <a:cxn ang="0">
                <a:pos x="40" y="244"/>
              </a:cxn>
              <a:cxn ang="0">
                <a:pos x="46" y="256"/>
              </a:cxn>
              <a:cxn ang="0">
                <a:pos x="56" y="264"/>
              </a:cxn>
              <a:cxn ang="0">
                <a:pos x="66" y="290"/>
              </a:cxn>
              <a:cxn ang="0">
                <a:pos x="78" y="302"/>
              </a:cxn>
              <a:cxn ang="0">
                <a:pos x="100" y="304"/>
              </a:cxn>
              <a:cxn ang="0">
                <a:pos x="142" y="306"/>
              </a:cxn>
              <a:cxn ang="0">
                <a:pos x="148" y="312"/>
              </a:cxn>
              <a:cxn ang="0">
                <a:pos x="148" y="302"/>
              </a:cxn>
            </a:cxnLst>
            <a:rect l="0" t="0" r="r" b="b"/>
            <a:pathLst>
              <a:path w="218" h="322">
                <a:moveTo>
                  <a:pt x="148" y="302"/>
                </a:moveTo>
                <a:lnTo>
                  <a:pt x="154" y="310"/>
                </a:lnTo>
                <a:lnTo>
                  <a:pt x="162" y="316"/>
                </a:lnTo>
                <a:lnTo>
                  <a:pt x="178" y="322"/>
                </a:lnTo>
                <a:lnTo>
                  <a:pt x="186" y="322"/>
                </a:lnTo>
                <a:lnTo>
                  <a:pt x="194" y="320"/>
                </a:lnTo>
                <a:lnTo>
                  <a:pt x="198" y="316"/>
                </a:lnTo>
                <a:lnTo>
                  <a:pt x="202" y="312"/>
                </a:lnTo>
                <a:lnTo>
                  <a:pt x="206" y="308"/>
                </a:lnTo>
                <a:lnTo>
                  <a:pt x="206" y="306"/>
                </a:lnTo>
                <a:lnTo>
                  <a:pt x="208" y="284"/>
                </a:lnTo>
                <a:lnTo>
                  <a:pt x="204" y="262"/>
                </a:lnTo>
                <a:lnTo>
                  <a:pt x="212" y="246"/>
                </a:lnTo>
                <a:lnTo>
                  <a:pt x="218" y="230"/>
                </a:lnTo>
                <a:lnTo>
                  <a:pt x="218" y="222"/>
                </a:lnTo>
                <a:lnTo>
                  <a:pt x="216" y="214"/>
                </a:lnTo>
                <a:lnTo>
                  <a:pt x="214" y="206"/>
                </a:lnTo>
                <a:lnTo>
                  <a:pt x="208" y="200"/>
                </a:lnTo>
                <a:lnTo>
                  <a:pt x="204" y="196"/>
                </a:lnTo>
                <a:lnTo>
                  <a:pt x="198" y="194"/>
                </a:lnTo>
                <a:lnTo>
                  <a:pt x="194" y="192"/>
                </a:lnTo>
                <a:lnTo>
                  <a:pt x="192" y="190"/>
                </a:lnTo>
                <a:lnTo>
                  <a:pt x="190" y="184"/>
                </a:lnTo>
                <a:lnTo>
                  <a:pt x="188" y="182"/>
                </a:lnTo>
                <a:lnTo>
                  <a:pt x="190" y="184"/>
                </a:lnTo>
                <a:lnTo>
                  <a:pt x="190" y="186"/>
                </a:lnTo>
                <a:lnTo>
                  <a:pt x="188" y="186"/>
                </a:lnTo>
                <a:lnTo>
                  <a:pt x="186" y="184"/>
                </a:lnTo>
                <a:lnTo>
                  <a:pt x="182" y="178"/>
                </a:lnTo>
                <a:lnTo>
                  <a:pt x="178" y="172"/>
                </a:lnTo>
                <a:lnTo>
                  <a:pt x="176" y="166"/>
                </a:lnTo>
                <a:lnTo>
                  <a:pt x="174" y="160"/>
                </a:lnTo>
                <a:lnTo>
                  <a:pt x="170" y="154"/>
                </a:lnTo>
                <a:lnTo>
                  <a:pt x="162" y="156"/>
                </a:lnTo>
                <a:lnTo>
                  <a:pt x="156" y="154"/>
                </a:lnTo>
                <a:lnTo>
                  <a:pt x="152" y="154"/>
                </a:lnTo>
                <a:lnTo>
                  <a:pt x="148" y="150"/>
                </a:lnTo>
                <a:lnTo>
                  <a:pt x="144" y="142"/>
                </a:lnTo>
                <a:lnTo>
                  <a:pt x="140" y="138"/>
                </a:lnTo>
                <a:lnTo>
                  <a:pt x="134" y="134"/>
                </a:lnTo>
                <a:lnTo>
                  <a:pt x="128" y="128"/>
                </a:lnTo>
                <a:lnTo>
                  <a:pt x="122" y="122"/>
                </a:lnTo>
                <a:lnTo>
                  <a:pt x="106" y="114"/>
                </a:lnTo>
                <a:lnTo>
                  <a:pt x="76" y="90"/>
                </a:lnTo>
                <a:lnTo>
                  <a:pt x="66" y="76"/>
                </a:lnTo>
                <a:lnTo>
                  <a:pt x="56" y="62"/>
                </a:lnTo>
                <a:lnTo>
                  <a:pt x="54" y="44"/>
                </a:lnTo>
                <a:lnTo>
                  <a:pt x="50" y="28"/>
                </a:lnTo>
                <a:lnTo>
                  <a:pt x="42" y="12"/>
                </a:lnTo>
                <a:lnTo>
                  <a:pt x="36" y="6"/>
                </a:lnTo>
                <a:lnTo>
                  <a:pt x="28" y="0"/>
                </a:lnTo>
                <a:lnTo>
                  <a:pt x="4" y="36"/>
                </a:lnTo>
                <a:lnTo>
                  <a:pt x="0" y="52"/>
                </a:lnTo>
                <a:lnTo>
                  <a:pt x="0" y="68"/>
                </a:lnTo>
                <a:lnTo>
                  <a:pt x="2" y="84"/>
                </a:lnTo>
                <a:lnTo>
                  <a:pt x="6" y="100"/>
                </a:lnTo>
                <a:lnTo>
                  <a:pt x="4" y="112"/>
                </a:lnTo>
                <a:lnTo>
                  <a:pt x="2" y="122"/>
                </a:lnTo>
                <a:lnTo>
                  <a:pt x="2" y="132"/>
                </a:lnTo>
                <a:lnTo>
                  <a:pt x="4" y="146"/>
                </a:lnTo>
                <a:lnTo>
                  <a:pt x="6" y="150"/>
                </a:lnTo>
                <a:lnTo>
                  <a:pt x="8" y="154"/>
                </a:lnTo>
                <a:lnTo>
                  <a:pt x="10" y="158"/>
                </a:lnTo>
                <a:lnTo>
                  <a:pt x="10" y="160"/>
                </a:lnTo>
                <a:lnTo>
                  <a:pt x="10" y="176"/>
                </a:lnTo>
                <a:lnTo>
                  <a:pt x="12" y="188"/>
                </a:lnTo>
                <a:lnTo>
                  <a:pt x="14" y="208"/>
                </a:lnTo>
                <a:lnTo>
                  <a:pt x="18" y="218"/>
                </a:lnTo>
                <a:lnTo>
                  <a:pt x="22" y="226"/>
                </a:lnTo>
                <a:lnTo>
                  <a:pt x="30" y="234"/>
                </a:lnTo>
                <a:lnTo>
                  <a:pt x="40" y="244"/>
                </a:lnTo>
                <a:lnTo>
                  <a:pt x="42" y="250"/>
                </a:lnTo>
                <a:lnTo>
                  <a:pt x="46" y="256"/>
                </a:lnTo>
                <a:lnTo>
                  <a:pt x="50" y="260"/>
                </a:lnTo>
                <a:lnTo>
                  <a:pt x="56" y="264"/>
                </a:lnTo>
                <a:lnTo>
                  <a:pt x="62" y="280"/>
                </a:lnTo>
                <a:lnTo>
                  <a:pt x="66" y="290"/>
                </a:lnTo>
                <a:lnTo>
                  <a:pt x="72" y="298"/>
                </a:lnTo>
                <a:lnTo>
                  <a:pt x="78" y="302"/>
                </a:lnTo>
                <a:lnTo>
                  <a:pt x="86" y="304"/>
                </a:lnTo>
                <a:lnTo>
                  <a:pt x="100" y="304"/>
                </a:lnTo>
                <a:lnTo>
                  <a:pt x="118" y="306"/>
                </a:lnTo>
                <a:lnTo>
                  <a:pt x="142" y="306"/>
                </a:lnTo>
                <a:lnTo>
                  <a:pt x="146" y="310"/>
                </a:lnTo>
                <a:lnTo>
                  <a:pt x="148" y="312"/>
                </a:lnTo>
                <a:lnTo>
                  <a:pt x="148" y="310"/>
                </a:lnTo>
                <a:lnTo>
                  <a:pt x="148" y="302"/>
                </a:lnTo>
                <a:close/>
              </a:path>
            </a:pathLst>
          </a:custGeom>
          <a:solidFill>
            <a:srgbClr val="3366FF"/>
          </a:solidFill>
          <a:ln w="9525">
            <a:noFill/>
            <a:round/>
            <a:headEnd/>
            <a:tailEnd/>
          </a:ln>
        </p:spPr>
        <p:txBody>
          <a:bodyPr/>
          <a:lstStyle/>
          <a:p>
            <a:endParaRPr lang="en-US"/>
          </a:p>
        </p:txBody>
      </p:sp>
      <p:sp>
        <p:nvSpPr>
          <p:cNvPr id="135173" name="Freeform 5"/>
          <p:cNvSpPr>
            <a:spLocks/>
          </p:cNvSpPr>
          <p:nvPr/>
        </p:nvSpPr>
        <p:spPr bwMode="auto">
          <a:xfrm>
            <a:off x="4067175" y="3317875"/>
            <a:ext cx="361950" cy="463550"/>
          </a:xfrm>
          <a:custGeom>
            <a:avLst/>
            <a:gdLst/>
            <a:ahLst/>
            <a:cxnLst>
              <a:cxn ang="0">
                <a:pos x="132" y="282"/>
              </a:cxn>
              <a:cxn ang="0">
                <a:pos x="130" y="270"/>
              </a:cxn>
              <a:cxn ang="0">
                <a:pos x="138" y="264"/>
              </a:cxn>
              <a:cxn ang="0">
                <a:pos x="148" y="272"/>
              </a:cxn>
              <a:cxn ang="0">
                <a:pos x="158" y="280"/>
              </a:cxn>
              <a:cxn ang="0">
                <a:pos x="168" y="284"/>
              </a:cxn>
              <a:cxn ang="0">
                <a:pos x="176" y="280"/>
              </a:cxn>
              <a:cxn ang="0">
                <a:pos x="190" y="270"/>
              </a:cxn>
              <a:cxn ang="0">
                <a:pos x="204" y="262"/>
              </a:cxn>
              <a:cxn ang="0">
                <a:pos x="214" y="258"/>
              </a:cxn>
              <a:cxn ang="0">
                <a:pos x="220" y="252"/>
              </a:cxn>
              <a:cxn ang="0">
                <a:pos x="226" y="242"/>
              </a:cxn>
              <a:cxn ang="0">
                <a:pos x="228" y="238"/>
              </a:cxn>
              <a:cxn ang="0">
                <a:pos x="226" y="214"/>
              </a:cxn>
              <a:cxn ang="0">
                <a:pos x="216" y="190"/>
              </a:cxn>
              <a:cxn ang="0">
                <a:pos x="198" y="180"/>
              </a:cxn>
              <a:cxn ang="0">
                <a:pos x="178" y="170"/>
              </a:cxn>
              <a:cxn ang="0">
                <a:pos x="164" y="162"/>
              </a:cxn>
              <a:cxn ang="0">
                <a:pos x="154" y="152"/>
              </a:cxn>
              <a:cxn ang="0">
                <a:pos x="144" y="136"/>
              </a:cxn>
              <a:cxn ang="0">
                <a:pos x="140" y="132"/>
              </a:cxn>
              <a:cxn ang="0">
                <a:pos x="134" y="116"/>
              </a:cxn>
              <a:cxn ang="0">
                <a:pos x="124" y="110"/>
              </a:cxn>
              <a:cxn ang="0">
                <a:pos x="116" y="94"/>
              </a:cxn>
              <a:cxn ang="0">
                <a:pos x="108" y="68"/>
              </a:cxn>
              <a:cxn ang="0">
                <a:pos x="102" y="50"/>
              </a:cxn>
              <a:cxn ang="0">
                <a:pos x="90" y="40"/>
              </a:cxn>
              <a:cxn ang="0">
                <a:pos x="74" y="34"/>
              </a:cxn>
              <a:cxn ang="0">
                <a:pos x="64" y="16"/>
              </a:cxn>
              <a:cxn ang="0">
                <a:pos x="56" y="10"/>
              </a:cxn>
              <a:cxn ang="0">
                <a:pos x="54" y="30"/>
              </a:cxn>
              <a:cxn ang="0">
                <a:pos x="46" y="46"/>
              </a:cxn>
              <a:cxn ang="0">
                <a:pos x="30" y="50"/>
              </a:cxn>
              <a:cxn ang="0">
                <a:pos x="26" y="50"/>
              </a:cxn>
              <a:cxn ang="0">
                <a:pos x="22" y="66"/>
              </a:cxn>
              <a:cxn ang="0">
                <a:pos x="34" y="76"/>
              </a:cxn>
              <a:cxn ang="0">
                <a:pos x="34" y="88"/>
              </a:cxn>
              <a:cxn ang="0">
                <a:pos x="18" y="104"/>
              </a:cxn>
              <a:cxn ang="0">
                <a:pos x="2" y="112"/>
              </a:cxn>
              <a:cxn ang="0">
                <a:pos x="2" y="120"/>
              </a:cxn>
              <a:cxn ang="0">
                <a:pos x="6" y="132"/>
              </a:cxn>
              <a:cxn ang="0">
                <a:pos x="8" y="136"/>
              </a:cxn>
              <a:cxn ang="0">
                <a:pos x="6" y="142"/>
              </a:cxn>
              <a:cxn ang="0">
                <a:pos x="0" y="144"/>
              </a:cxn>
              <a:cxn ang="0">
                <a:pos x="4" y="166"/>
              </a:cxn>
              <a:cxn ang="0">
                <a:pos x="6" y="196"/>
              </a:cxn>
              <a:cxn ang="0">
                <a:pos x="14" y="224"/>
              </a:cxn>
              <a:cxn ang="0">
                <a:pos x="18" y="232"/>
              </a:cxn>
              <a:cxn ang="0">
                <a:pos x="20" y="240"/>
              </a:cxn>
              <a:cxn ang="0">
                <a:pos x="40" y="244"/>
              </a:cxn>
              <a:cxn ang="0">
                <a:pos x="54" y="248"/>
              </a:cxn>
              <a:cxn ang="0">
                <a:pos x="54" y="248"/>
              </a:cxn>
              <a:cxn ang="0">
                <a:pos x="52" y="248"/>
              </a:cxn>
              <a:cxn ang="0">
                <a:pos x="52" y="250"/>
              </a:cxn>
              <a:cxn ang="0">
                <a:pos x="64" y="254"/>
              </a:cxn>
              <a:cxn ang="0">
                <a:pos x="80" y="256"/>
              </a:cxn>
              <a:cxn ang="0">
                <a:pos x="94" y="258"/>
              </a:cxn>
              <a:cxn ang="0">
                <a:pos x="100" y="260"/>
              </a:cxn>
              <a:cxn ang="0">
                <a:pos x="108" y="272"/>
              </a:cxn>
              <a:cxn ang="0">
                <a:pos x="122" y="282"/>
              </a:cxn>
              <a:cxn ang="0">
                <a:pos x="140" y="292"/>
              </a:cxn>
            </a:cxnLst>
            <a:rect l="0" t="0" r="r" b="b"/>
            <a:pathLst>
              <a:path w="228" h="292">
                <a:moveTo>
                  <a:pt x="140" y="292"/>
                </a:moveTo>
                <a:lnTo>
                  <a:pt x="132" y="282"/>
                </a:lnTo>
                <a:lnTo>
                  <a:pt x="128" y="276"/>
                </a:lnTo>
                <a:lnTo>
                  <a:pt x="130" y="270"/>
                </a:lnTo>
                <a:lnTo>
                  <a:pt x="134" y="268"/>
                </a:lnTo>
                <a:lnTo>
                  <a:pt x="138" y="264"/>
                </a:lnTo>
                <a:lnTo>
                  <a:pt x="144" y="268"/>
                </a:lnTo>
                <a:lnTo>
                  <a:pt x="148" y="272"/>
                </a:lnTo>
                <a:lnTo>
                  <a:pt x="152" y="276"/>
                </a:lnTo>
                <a:lnTo>
                  <a:pt x="158" y="280"/>
                </a:lnTo>
                <a:lnTo>
                  <a:pt x="164" y="282"/>
                </a:lnTo>
                <a:lnTo>
                  <a:pt x="168" y="284"/>
                </a:lnTo>
                <a:lnTo>
                  <a:pt x="176" y="280"/>
                </a:lnTo>
                <a:lnTo>
                  <a:pt x="184" y="276"/>
                </a:lnTo>
                <a:lnTo>
                  <a:pt x="190" y="270"/>
                </a:lnTo>
                <a:lnTo>
                  <a:pt x="198" y="264"/>
                </a:lnTo>
                <a:lnTo>
                  <a:pt x="204" y="262"/>
                </a:lnTo>
                <a:lnTo>
                  <a:pt x="210" y="260"/>
                </a:lnTo>
                <a:lnTo>
                  <a:pt x="214" y="258"/>
                </a:lnTo>
                <a:lnTo>
                  <a:pt x="216" y="256"/>
                </a:lnTo>
                <a:lnTo>
                  <a:pt x="220" y="252"/>
                </a:lnTo>
                <a:lnTo>
                  <a:pt x="224" y="248"/>
                </a:lnTo>
                <a:lnTo>
                  <a:pt x="226" y="242"/>
                </a:lnTo>
                <a:lnTo>
                  <a:pt x="228" y="240"/>
                </a:lnTo>
                <a:lnTo>
                  <a:pt x="228" y="238"/>
                </a:lnTo>
                <a:lnTo>
                  <a:pt x="228" y="228"/>
                </a:lnTo>
                <a:lnTo>
                  <a:pt x="226" y="214"/>
                </a:lnTo>
                <a:lnTo>
                  <a:pt x="224" y="200"/>
                </a:lnTo>
                <a:lnTo>
                  <a:pt x="216" y="190"/>
                </a:lnTo>
                <a:lnTo>
                  <a:pt x="208" y="184"/>
                </a:lnTo>
                <a:lnTo>
                  <a:pt x="198" y="180"/>
                </a:lnTo>
                <a:lnTo>
                  <a:pt x="188" y="174"/>
                </a:lnTo>
                <a:lnTo>
                  <a:pt x="178" y="170"/>
                </a:lnTo>
                <a:lnTo>
                  <a:pt x="168" y="164"/>
                </a:lnTo>
                <a:lnTo>
                  <a:pt x="164" y="162"/>
                </a:lnTo>
                <a:lnTo>
                  <a:pt x="162" y="160"/>
                </a:lnTo>
                <a:lnTo>
                  <a:pt x="154" y="152"/>
                </a:lnTo>
                <a:lnTo>
                  <a:pt x="148" y="142"/>
                </a:lnTo>
                <a:lnTo>
                  <a:pt x="144" y="136"/>
                </a:lnTo>
                <a:lnTo>
                  <a:pt x="142" y="134"/>
                </a:lnTo>
                <a:lnTo>
                  <a:pt x="140" y="132"/>
                </a:lnTo>
                <a:lnTo>
                  <a:pt x="138" y="124"/>
                </a:lnTo>
                <a:lnTo>
                  <a:pt x="134" y="116"/>
                </a:lnTo>
                <a:lnTo>
                  <a:pt x="126" y="112"/>
                </a:lnTo>
                <a:lnTo>
                  <a:pt x="124" y="110"/>
                </a:lnTo>
                <a:lnTo>
                  <a:pt x="122" y="110"/>
                </a:lnTo>
                <a:lnTo>
                  <a:pt x="116" y="94"/>
                </a:lnTo>
                <a:lnTo>
                  <a:pt x="108" y="78"/>
                </a:lnTo>
                <a:lnTo>
                  <a:pt x="108" y="68"/>
                </a:lnTo>
                <a:lnTo>
                  <a:pt x="106" y="58"/>
                </a:lnTo>
                <a:lnTo>
                  <a:pt x="102" y="50"/>
                </a:lnTo>
                <a:lnTo>
                  <a:pt x="94" y="44"/>
                </a:lnTo>
                <a:lnTo>
                  <a:pt x="90" y="40"/>
                </a:lnTo>
                <a:lnTo>
                  <a:pt x="82" y="38"/>
                </a:lnTo>
                <a:lnTo>
                  <a:pt x="74" y="34"/>
                </a:lnTo>
                <a:lnTo>
                  <a:pt x="68" y="32"/>
                </a:lnTo>
                <a:lnTo>
                  <a:pt x="64" y="16"/>
                </a:lnTo>
                <a:lnTo>
                  <a:pt x="60" y="0"/>
                </a:lnTo>
                <a:lnTo>
                  <a:pt x="56" y="10"/>
                </a:lnTo>
                <a:lnTo>
                  <a:pt x="56" y="20"/>
                </a:lnTo>
                <a:lnTo>
                  <a:pt x="54" y="30"/>
                </a:lnTo>
                <a:lnTo>
                  <a:pt x="50" y="40"/>
                </a:lnTo>
                <a:lnTo>
                  <a:pt x="46" y="46"/>
                </a:lnTo>
                <a:lnTo>
                  <a:pt x="38" y="48"/>
                </a:lnTo>
                <a:lnTo>
                  <a:pt x="30" y="50"/>
                </a:lnTo>
                <a:lnTo>
                  <a:pt x="28" y="50"/>
                </a:lnTo>
                <a:lnTo>
                  <a:pt x="26" y="50"/>
                </a:lnTo>
                <a:lnTo>
                  <a:pt x="22" y="58"/>
                </a:lnTo>
                <a:lnTo>
                  <a:pt x="22" y="66"/>
                </a:lnTo>
                <a:lnTo>
                  <a:pt x="26" y="72"/>
                </a:lnTo>
                <a:lnTo>
                  <a:pt x="34" y="76"/>
                </a:lnTo>
                <a:lnTo>
                  <a:pt x="36" y="82"/>
                </a:lnTo>
                <a:lnTo>
                  <a:pt x="34" y="88"/>
                </a:lnTo>
                <a:lnTo>
                  <a:pt x="30" y="96"/>
                </a:lnTo>
                <a:lnTo>
                  <a:pt x="18" y="104"/>
                </a:lnTo>
                <a:lnTo>
                  <a:pt x="6" y="108"/>
                </a:lnTo>
                <a:lnTo>
                  <a:pt x="2" y="112"/>
                </a:lnTo>
                <a:lnTo>
                  <a:pt x="0" y="116"/>
                </a:lnTo>
                <a:lnTo>
                  <a:pt x="2" y="120"/>
                </a:lnTo>
                <a:lnTo>
                  <a:pt x="4" y="126"/>
                </a:lnTo>
                <a:lnTo>
                  <a:pt x="6" y="132"/>
                </a:lnTo>
                <a:lnTo>
                  <a:pt x="8" y="136"/>
                </a:lnTo>
                <a:lnTo>
                  <a:pt x="8" y="140"/>
                </a:lnTo>
                <a:lnTo>
                  <a:pt x="6" y="142"/>
                </a:lnTo>
                <a:lnTo>
                  <a:pt x="2" y="144"/>
                </a:lnTo>
                <a:lnTo>
                  <a:pt x="0" y="144"/>
                </a:lnTo>
                <a:lnTo>
                  <a:pt x="0" y="156"/>
                </a:lnTo>
                <a:lnTo>
                  <a:pt x="4" y="166"/>
                </a:lnTo>
                <a:lnTo>
                  <a:pt x="6" y="182"/>
                </a:lnTo>
                <a:lnTo>
                  <a:pt x="6" y="196"/>
                </a:lnTo>
                <a:lnTo>
                  <a:pt x="10" y="210"/>
                </a:lnTo>
                <a:lnTo>
                  <a:pt x="14" y="224"/>
                </a:lnTo>
                <a:lnTo>
                  <a:pt x="16" y="228"/>
                </a:lnTo>
                <a:lnTo>
                  <a:pt x="18" y="232"/>
                </a:lnTo>
                <a:lnTo>
                  <a:pt x="18" y="238"/>
                </a:lnTo>
                <a:lnTo>
                  <a:pt x="20" y="240"/>
                </a:lnTo>
                <a:lnTo>
                  <a:pt x="34" y="244"/>
                </a:lnTo>
                <a:lnTo>
                  <a:pt x="40" y="244"/>
                </a:lnTo>
                <a:lnTo>
                  <a:pt x="48" y="246"/>
                </a:lnTo>
                <a:lnTo>
                  <a:pt x="54" y="248"/>
                </a:lnTo>
                <a:lnTo>
                  <a:pt x="56" y="248"/>
                </a:lnTo>
                <a:lnTo>
                  <a:pt x="54" y="248"/>
                </a:lnTo>
                <a:lnTo>
                  <a:pt x="52" y="248"/>
                </a:lnTo>
                <a:lnTo>
                  <a:pt x="50" y="248"/>
                </a:lnTo>
                <a:lnTo>
                  <a:pt x="52" y="250"/>
                </a:lnTo>
                <a:lnTo>
                  <a:pt x="58" y="252"/>
                </a:lnTo>
                <a:lnTo>
                  <a:pt x="64" y="254"/>
                </a:lnTo>
                <a:lnTo>
                  <a:pt x="72" y="256"/>
                </a:lnTo>
                <a:lnTo>
                  <a:pt x="80" y="256"/>
                </a:lnTo>
                <a:lnTo>
                  <a:pt x="88" y="256"/>
                </a:lnTo>
                <a:lnTo>
                  <a:pt x="94" y="258"/>
                </a:lnTo>
                <a:lnTo>
                  <a:pt x="98" y="260"/>
                </a:lnTo>
                <a:lnTo>
                  <a:pt x="100" y="260"/>
                </a:lnTo>
                <a:lnTo>
                  <a:pt x="104" y="264"/>
                </a:lnTo>
                <a:lnTo>
                  <a:pt x="108" y="272"/>
                </a:lnTo>
                <a:lnTo>
                  <a:pt x="114" y="278"/>
                </a:lnTo>
                <a:lnTo>
                  <a:pt x="122" y="282"/>
                </a:lnTo>
                <a:lnTo>
                  <a:pt x="134" y="282"/>
                </a:lnTo>
                <a:lnTo>
                  <a:pt x="140" y="292"/>
                </a:lnTo>
                <a:close/>
              </a:path>
            </a:pathLst>
          </a:custGeom>
          <a:solidFill>
            <a:srgbClr val="3366FF"/>
          </a:solidFill>
          <a:ln w="9525">
            <a:noFill/>
            <a:round/>
            <a:headEnd/>
            <a:tailEnd/>
          </a:ln>
        </p:spPr>
        <p:txBody>
          <a:bodyPr/>
          <a:lstStyle/>
          <a:p>
            <a:endParaRPr lang="en-US"/>
          </a:p>
        </p:txBody>
      </p:sp>
      <p:sp>
        <p:nvSpPr>
          <p:cNvPr id="135174" name="Freeform 6"/>
          <p:cNvSpPr>
            <a:spLocks/>
          </p:cNvSpPr>
          <p:nvPr/>
        </p:nvSpPr>
        <p:spPr bwMode="auto">
          <a:xfrm>
            <a:off x="423863" y="1930400"/>
            <a:ext cx="4689475" cy="3937000"/>
          </a:xfrm>
          <a:custGeom>
            <a:avLst/>
            <a:gdLst/>
            <a:ahLst/>
            <a:cxnLst>
              <a:cxn ang="0">
                <a:pos x="1095" y="318"/>
              </a:cxn>
              <a:cxn ang="0">
                <a:pos x="1206" y="0"/>
              </a:cxn>
              <a:cxn ang="0">
                <a:pos x="1317" y="33"/>
              </a:cxn>
              <a:cxn ang="0">
                <a:pos x="1437" y="66"/>
              </a:cxn>
              <a:cxn ang="0">
                <a:pos x="1527" y="90"/>
              </a:cxn>
              <a:cxn ang="0">
                <a:pos x="1644" y="108"/>
              </a:cxn>
              <a:cxn ang="0">
                <a:pos x="1737" y="123"/>
              </a:cxn>
              <a:cxn ang="0">
                <a:pos x="1818" y="102"/>
              </a:cxn>
              <a:cxn ang="0">
                <a:pos x="1797" y="168"/>
              </a:cxn>
              <a:cxn ang="0">
                <a:pos x="1814" y="267"/>
              </a:cxn>
              <a:cxn ang="0">
                <a:pos x="1848" y="297"/>
              </a:cxn>
              <a:cxn ang="0">
                <a:pos x="1893" y="327"/>
              </a:cxn>
              <a:cxn ang="0">
                <a:pos x="1959" y="363"/>
              </a:cxn>
              <a:cxn ang="0">
                <a:pos x="2034" y="337"/>
              </a:cxn>
              <a:cxn ang="0">
                <a:pos x="2070" y="378"/>
              </a:cxn>
              <a:cxn ang="0">
                <a:pos x="2082" y="444"/>
              </a:cxn>
              <a:cxn ang="0">
                <a:pos x="2118" y="513"/>
              </a:cxn>
              <a:cxn ang="0">
                <a:pos x="2187" y="549"/>
              </a:cxn>
              <a:cxn ang="0">
                <a:pos x="2220" y="597"/>
              </a:cxn>
              <a:cxn ang="0">
                <a:pos x="2246" y="628"/>
              </a:cxn>
              <a:cxn ang="0">
                <a:pos x="2310" y="648"/>
              </a:cxn>
              <a:cxn ang="0">
                <a:pos x="2379" y="684"/>
              </a:cxn>
              <a:cxn ang="0">
                <a:pos x="2499" y="717"/>
              </a:cxn>
              <a:cxn ang="0">
                <a:pos x="2688" y="808"/>
              </a:cxn>
              <a:cxn ang="0">
                <a:pos x="2684" y="892"/>
              </a:cxn>
              <a:cxn ang="0">
                <a:pos x="2580" y="944"/>
              </a:cxn>
              <a:cxn ang="0">
                <a:pos x="2694" y="1067"/>
              </a:cxn>
              <a:cxn ang="0">
                <a:pos x="2713" y="1164"/>
              </a:cxn>
              <a:cxn ang="0">
                <a:pos x="2733" y="1212"/>
              </a:cxn>
              <a:cxn ang="0">
                <a:pos x="2741" y="1248"/>
              </a:cxn>
              <a:cxn ang="0">
                <a:pos x="2757" y="1292"/>
              </a:cxn>
              <a:cxn ang="0">
                <a:pos x="2769" y="1324"/>
              </a:cxn>
              <a:cxn ang="0">
                <a:pos x="2826" y="1385"/>
              </a:cxn>
              <a:cxn ang="0">
                <a:pos x="2892" y="1405"/>
              </a:cxn>
              <a:cxn ang="0">
                <a:pos x="2916" y="1457"/>
              </a:cxn>
              <a:cxn ang="0">
                <a:pos x="2865" y="1532"/>
              </a:cxn>
              <a:cxn ang="0">
                <a:pos x="2853" y="1577"/>
              </a:cxn>
              <a:cxn ang="0">
                <a:pos x="2850" y="1637"/>
              </a:cxn>
              <a:cxn ang="0">
                <a:pos x="2847" y="1715"/>
              </a:cxn>
              <a:cxn ang="0">
                <a:pos x="2925" y="1748"/>
              </a:cxn>
              <a:cxn ang="0">
                <a:pos x="2954" y="1796"/>
              </a:cxn>
              <a:cxn ang="0">
                <a:pos x="2914" y="1908"/>
              </a:cxn>
              <a:cxn ang="0">
                <a:pos x="2842" y="2080"/>
              </a:cxn>
              <a:cxn ang="0">
                <a:pos x="2774" y="2108"/>
              </a:cxn>
              <a:cxn ang="0">
                <a:pos x="2734" y="2140"/>
              </a:cxn>
              <a:cxn ang="0">
                <a:pos x="2662" y="2274"/>
              </a:cxn>
              <a:cxn ang="0">
                <a:pos x="2606" y="2414"/>
              </a:cxn>
              <a:cxn ang="0">
                <a:pos x="2294" y="2290"/>
              </a:cxn>
              <a:cxn ang="0">
                <a:pos x="1653" y="1872"/>
              </a:cxn>
              <a:cxn ang="0">
                <a:pos x="807" y="1470"/>
              </a:cxn>
              <a:cxn ang="0">
                <a:pos x="246" y="1332"/>
              </a:cxn>
              <a:cxn ang="0">
                <a:pos x="183" y="1284"/>
              </a:cxn>
              <a:cxn ang="0">
                <a:pos x="192" y="1215"/>
              </a:cxn>
            </a:cxnLst>
            <a:rect l="0" t="0" r="r" b="b"/>
            <a:pathLst>
              <a:path w="2954" h="2480">
                <a:moveTo>
                  <a:pt x="0" y="810"/>
                </a:moveTo>
                <a:lnTo>
                  <a:pt x="1095" y="318"/>
                </a:lnTo>
                <a:lnTo>
                  <a:pt x="1221" y="141"/>
                </a:lnTo>
                <a:lnTo>
                  <a:pt x="1206" y="0"/>
                </a:lnTo>
                <a:lnTo>
                  <a:pt x="1254" y="6"/>
                </a:lnTo>
                <a:lnTo>
                  <a:pt x="1317" y="33"/>
                </a:lnTo>
                <a:lnTo>
                  <a:pt x="1389" y="60"/>
                </a:lnTo>
                <a:lnTo>
                  <a:pt x="1437" y="66"/>
                </a:lnTo>
                <a:lnTo>
                  <a:pt x="1488" y="66"/>
                </a:lnTo>
                <a:lnTo>
                  <a:pt x="1527" y="90"/>
                </a:lnTo>
                <a:lnTo>
                  <a:pt x="1560" y="99"/>
                </a:lnTo>
                <a:lnTo>
                  <a:pt x="1644" y="108"/>
                </a:lnTo>
                <a:lnTo>
                  <a:pt x="1713" y="102"/>
                </a:lnTo>
                <a:lnTo>
                  <a:pt x="1737" y="123"/>
                </a:lnTo>
                <a:lnTo>
                  <a:pt x="1782" y="117"/>
                </a:lnTo>
                <a:lnTo>
                  <a:pt x="1818" y="102"/>
                </a:lnTo>
                <a:lnTo>
                  <a:pt x="1796" y="130"/>
                </a:lnTo>
                <a:lnTo>
                  <a:pt x="1797" y="168"/>
                </a:lnTo>
                <a:lnTo>
                  <a:pt x="1800" y="232"/>
                </a:lnTo>
                <a:lnTo>
                  <a:pt x="1814" y="267"/>
                </a:lnTo>
                <a:lnTo>
                  <a:pt x="1830" y="279"/>
                </a:lnTo>
                <a:lnTo>
                  <a:pt x="1848" y="297"/>
                </a:lnTo>
                <a:cubicBezTo>
                  <a:pt x="1865" y="314"/>
                  <a:pt x="1857" y="309"/>
                  <a:pt x="1869" y="315"/>
                </a:cubicBezTo>
                <a:lnTo>
                  <a:pt x="1893" y="327"/>
                </a:lnTo>
                <a:lnTo>
                  <a:pt x="1935" y="348"/>
                </a:lnTo>
                <a:lnTo>
                  <a:pt x="1959" y="363"/>
                </a:lnTo>
                <a:lnTo>
                  <a:pt x="1992" y="366"/>
                </a:lnTo>
                <a:lnTo>
                  <a:pt x="2034" y="337"/>
                </a:lnTo>
                <a:lnTo>
                  <a:pt x="2073" y="336"/>
                </a:lnTo>
                <a:lnTo>
                  <a:pt x="2070" y="378"/>
                </a:lnTo>
                <a:lnTo>
                  <a:pt x="2070" y="420"/>
                </a:lnTo>
                <a:lnTo>
                  <a:pt x="2082" y="444"/>
                </a:lnTo>
                <a:lnTo>
                  <a:pt x="2091" y="480"/>
                </a:lnTo>
                <a:lnTo>
                  <a:pt x="2118" y="513"/>
                </a:lnTo>
                <a:lnTo>
                  <a:pt x="2166" y="549"/>
                </a:lnTo>
                <a:lnTo>
                  <a:pt x="2187" y="549"/>
                </a:lnTo>
                <a:lnTo>
                  <a:pt x="2202" y="573"/>
                </a:lnTo>
                <a:lnTo>
                  <a:pt x="2220" y="597"/>
                </a:lnTo>
                <a:lnTo>
                  <a:pt x="2235" y="612"/>
                </a:lnTo>
                <a:lnTo>
                  <a:pt x="2246" y="628"/>
                </a:lnTo>
                <a:lnTo>
                  <a:pt x="2283" y="648"/>
                </a:lnTo>
                <a:lnTo>
                  <a:pt x="2310" y="648"/>
                </a:lnTo>
                <a:lnTo>
                  <a:pt x="2310" y="669"/>
                </a:lnTo>
                <a:lnTo>
                  <a:pt x="2379" y="684"/>
                </a:lnTo>
                <a:lnTo>
                  <a:pt x="2418" y="666"/>
                </a:lnTo>
                <a:lnTo>
                  <a:pt x="2499" y="717"/>
                </a:lnTo>
                <a:lnTo>
                  <a:pt x="2610" y="702"/>
                </a:lnTo>
                <a:lnTo>
                  <a:pt x="2688" y="808"/>
                </a:lnTo>
                <a:lnTo>
                  <a:pt x="2658" y="817"/>
                </a:lnTo>
                <a:lnTo>
                  <a:pt x="2684" y="892"/>
                </a:lnTo>
                <a:lnTo>
                  <a:pt x="2622" y="908"/>
                </a:lnTo>
                <a:lnTo>
                  <a:pt x="2580" y="944"/>
                </a:lnTo>
                <a:lnTo>
                  <a:pt x="2640" y="1001"/>
                </a:lnTo>
                <a:lnTo>
                  <a:pt x="2694" y="1067"/>
                </a:lnTo>
                <a:lnTo>
                  <a:pt x="2725" y="1108"/>
                </a:lnTo>
                <a:lnTo>
                  <a:pt x="2713" y="1164"/>
                </a:lnTo>
                <a:lnTo>
                  <a:pt x="2721" y="1192"/>
                </a:lnTo>
                <a:lnTo>
                  <a:pt x="2733" y="1212"/>
                </a:lnTo>
                <a:lnTo>
                  <a:pt x="2733" y="1228"/>
                </a:lnTo>
                <a:lnTo>
                  <a:pt x="2741" y="1248"/>
                </a:lnTo>
                <a:lnTo>
                  <a:pt x="2753" y="1268"/>
                </a:lnTo>
                <a:lnTo>
                  <a:pt x="2757" y="1292"/>
                </a:lnTo>
                <a:lnTo>
                  <a:pt x="2761" y="1304"/>
                </a:lnTo>
                <a:lnTo>
                  <a:pt x="2769" y="1324"/>
                </a:lnTo>
                <a:lnTo>
                  <a:pt x="2769" y="1340"/>
                </a:lnTo>
                <a:lnTo>
                  <a:pt x="2826" y="1385"/>
                </a:lnTo>
                <a:lnTo>
                  <a:pt x="2868" y="1379"/>
                </a:lnTo>
                <a:lnTo>
                  <a:pt x="2892" y="1405"/>
                </a:lnTo>
                <a:lnTo>
                  <a:pt x="2925" y="1415"/>
                </a:lnTo>
                <a:lnTo>
                  <a:pt x="2916" y="1457"/>
                </a:lnTo>
                <a:lnTo>
                  <a:pt x="2871" y="1478"/>
                </a:lnTo>
                <a:lnTo>
                  <a:pt x="2865" y="1532"/>
                </a:lnTo>
                <a:lnTo>
                  <a:pt x="2859" y="1550"/>
                </a:lnTo>
                <a:lnTo>
                  <a:pt x="2853" y="1577"/>
                </a:lnTo>
                <a:lnTo>
                  <a:pt x="2850" y="1601"/>
                </a:lnTo>
                <a:lnTo>
                  <a:pt x="2850" y="1637"/>
                </a:lnTo>
                <a:lnTo>
                  <a:pt x="2868" y="1691"/>
                </a:lnTo>
                <a:lnTo>
                  <a:pt x="2847" y="1715"/>
                </a:lnTo>
                <a:lnTo>
                  <a:pt x="2898" y="1742"/>
                </a:lnTo>
                <a:lnTo>
                  <a:pt x="2925" y="1748"/>
                </a:lnTo>
                <a:lnTo>
                  <a:pt x="2937" y="1775"/>
                </a:lnTo>
                <a:lnTo>
                  <a:pt x="2954" y="1796"/>
                </a:lnTo>
                <a:lnTo>
                  <a:pt x="2926" y="1850"/>
                </a:lnTo>
                <a:lnTo>
                  <a:pt x="2914" y="1908"/>
                </a:lnTo>
                <a:lnTo>
                  <a:pt x="2900" y="2006"/>
                </a:lnTo>
                <a:lnTo>
                  <a:pt x="2842" y="2080"/>
                </a:lnTo>
                <a:lnTo>
                  <a:pt x="2812" y="2102"/>
                </a:lnTo>
                <a:lnTo>
                  <a:pt x="2774" y="2108"/>
                </a:lnTo>
                <a:lnTo>
                  <a:pt x="2744" y="2122"/>
                </a:lnTo>
                <a:lnTo>
                  <a:pt x="2734" y="2140"/>
                </a:lnTo>
                <a:lnTo>
                  <a:pt x="2732" y="2170"/>
                </a:lnTo>
                <a:lnTo>
                  <a:pt x="2662" y="2274"/>
                </a:lnTo>
                <a:lnTo>
                  <a:pt x="2656" y="2350"/>
                </a:lnTo>
                <a:lnTo>
                  <a:pt x="2606" y="2414"/>
                </a:lnTo>
                <a:lnTo>
                  <a:pt x="2566" y="2480"/>
                </a:lnTo>
                <a:lnTo>
                  <a:pt x="2294" y="2290"/>
                </a:lnTo>
                <a:lnTo>
                  <a:pt x="2026" y="2110"/>
                </a:lnTo>
                <a:lnTo>
                  <a:pt x="1653" y="1872"/>
                </a:lnTo>
                <a:lnTo>
                  <a:pt x="1332" y="1748"/>
                </a:lnTo>
                <a:lnTo>
                  <a:pt x="807" y="1470"/>
                </a:lnTo>
                <a:lnTo>
                  <a:pt x="210" y="1374"/>
                </a:lnTo>
                <a:lnTo>
                  <a:pt x="246" y="1332"/>
                </a:lnTo>
                <a:lnTo>
                  <a:pt x="231" y="1284"/>
                </a:lnTo>
                <a:lnTo>
                  <a:pt x="183" y="1284"/>
                </a:lnTo>
                <a:lnTo>
                  <a:pt x="159" y="1221"/>
                </a:lnTo>
                <a:lnTo>
                  <a:pt x="192" y="1215"/>
                </a:lnTo>
                <a:lnTo>
                  <a:pt x="0" y="810"/>
                </a:lnTo>
                <a:close/>
              </a:path>
            </a:pathLst>
          </a:custGeom>
          <a:noFill/>
          <a:ln w="28575">
            <a:solidFill>
              <a:srgbClr val="FFFF00"/>
            </a:solidFill>
            <a:round/>
            <a:headEnd/>
            <a:tailEnd/>
          </a:ln>
          <a:effectLst/>
        </p:spPr>
        <p:txBody>
          <a:bodyPr/>
          <a:lstStyle/>
          <a:p>
            <a:endParaRPr lang="en-US"/>
          </a:p>
        </p:txBody>
      </p:sp>
      <p:sp>
        <p:nvSpPr>
          <p:cNvPr id="135175" name="Freeform 7"/>
          <p:cNvSpPr>
            <a:spLocks/>
          </p:cNvSpPr>
          <p:nvPr/>
        </p:nvSpPr>
        <p:spPr bwMode="auto">
          <a:xfrm>
            <a:off x="3276600" y="879475"/>
            <a:ext cx="3135313" cy="2663825"/>
          </a:xfrm>
          <a:custGeom>
            <a:avLst/>
            <a:gdLst/>
            <a:ahLst/>
            <a:cxnLst>
              <a:cxn ang="0">
                <a:pos x="125" y="678"/>
              </a:cxn>
              <a:cxn ang="0">
                <a:pos x="303" y="636"/>
              </a:cxn>
              <a:cxn ang="0">
                <a:pos x="237" y="536"/>
              </a:cxn>
              <a:cxn ang="0">
                <a:pos x="349" y="422"/>
              </a:cxn>
              <a:cxn ang="0">
                <a:pos x="479" y="406"/>
              </a:cxn>
              <a:cxn ang="0">
                <a:pos x="539" y="454"/>
              </a:cxn>
              <a:cxn ang="0">
                <a:pos x="585" y="500"/>
              </a:cxn>
              <a:cxn ang="0">
                <a:pos x="687" y="450"/>
              </a:cxn>
              <a:cxn ang="0">
                <a:pos x="747" y="346"/>
              </a:cxn>
              <a:cxn ang="0">
                <a:pos x="837" y="326"/>
              </a:cxn>
              <a:cxn ang="0">
                <a:pos x="940" y="326"/>
              </a:cxn>
              <a:cxn ang="0">
                <a:pos x="1018" y="314"/>
              </a:cxn>
              <a:cxn ang="0">
                <a:pos x="1052" y="166"/>
              </a:cxn>
              <a:cxn ang="0">
                <a:pos x="1030" y="86"/>
              </a:cxn>
              <a:cxn ang="0">
                <a:pos x="1199" y="38"/>
              </a:cxn>
              <a:cxn ang="0">
                <a:pos x="1303" y="0"/>
              </a:cxn>
              <a:cxn ang="0">
                <a:pos x="1443" y="58"/>
              </a:cxn>
              <a:cxn ang="0">
                <a:pos x="1470" y="174"/>
              </a:cxn>
              <a:cxn ang="0">
                <a:pos x="1520" y="246"/>
              </a:cxn>
              <a:cxn ang="0">
                <a:pos x="1612" y="258"/>
              </a:cxn>
              <a:cxn ang="0">
                <a:pos x="1728" y="326"/>
              </a:cxn>
              <a:cxn ang="0">
                <a:pos x="1848" y="306"/>
              </a:cxn>
              <a:cxn ang="0">
                <a:pos x="1975" y="318"/>
              </a:cxn>
              <a:cxn ang="0">
                <a:pos x="1884" y="378"/>
              </a:cxn>
              <a:cxn ang="0">
                <a:pos x="1815" y="410"/>
              </a:cxn>
              <a:cxn ang="0">
                <a:pos x="1844" y="540"/>
              </a:cxn>
              <a:cxn ang="0">
                <a:pos x="1883" y="626"/>
              </a:cxn>
              <a:cxn ang="0">
                <a:pos x="1794" y="668"/>
              </a:cxn>
              <a:cxn ang="0">
                <a:pos x="1739" y="738"/>
              </a:cxn>
              <a:cxn ang="0">
                <a:pos x="1648" y="818"/>
              </a:cxn>
              <a:cxn ang="0">
                <a:pos x="1664" y="918"/>
              </a:cxn>
              <a:cxn ang="0">
                <a:pos x="1555" y="882"/>
              </a:cxn>
              <a:cxn ang="0">
                <a:pos x="1526" y="970"/>
              </a:cxn>
              <a:cxn ang="0">
                <a:pos x="1596" y="1042"/>
              </a:cxn>
              <a:cxn ang="0">
                <a:pos x="1556" y="1138"/>
              </a:cxn>
              <a:cxn ang="0">
                <a:pos x="1510" y="1200"/>
              </a:cxn>
              <a:cxn ang="0">
                <a:pos x="1600" y="1274"/>
              </a:cxn>
              <a:cxn ang="0">
                <a:pos x="1680" y="1376"/>
              </a:cxn>
              <a:cxn ang="0">
                <a:pos x="1759" y="1350"/>
              </a:cxn>
              <a:cxn ang="0">
                <a:pos x="1744" y="1420"/>
              </a:cxn>
              <a:cxn ang="0">
                <a:pos x="1816" y="1448"/>
              </a:cxn>
              <a:cxn ang="0">
                <a:pos x="1686" y="1542"/>
              </a:cxn>
              <a:cxn ang="0">
                <a:pos x="1588" y="1676"/>
              </a:cxn>
              <a:cxn ang="0">
                <a:pos x="1450" y="1644"/>
              </a:cxn>
              <a:cxn ang="0">
                <a:pos x="1352" y="1626"/>
              </a:cxn>
              <a:cxn ang="0">
                <a:pos x="1206" y="1606"/>
              </a:cxn>
              <a:cxn ang="0">
                <a:pos x="1094" y="1648"/>
              </a:cxn>
              <a:cxn ang="0">
                <a:pos x="983" y="1524"/>
              </a:cxn>
              <a:cxn ang="0">
                <a:pos x="954" y="1476"/>
              </a:cxn>
              <a:cxn ang="0">
                <a:pos x="895" y="1465"/>
              </a:cxn>
              <a:cxn ang="0">
                <a:pos x="709" y="1383"/>
              </a:cxn>
              <a:cxn ang="0">
                <a:pos x="525" y="1335"/>
              </a:cxn>
              <a:cxn ang="0">
                <a:pos x="388" y="1215"/>
              </a:cxn>
              <a:cxn ang="0">
                <a:pos x="297" y="1138"/>
              </a:cxn>
              <a:cxn ang="0">
                <a:pos x="291" y="998"/>
              </a:cxn>
              <a:cxn ang="0">
                <a:pos x="199" y="1027"/>
              </a:cxn>
              <a:cxn ang="0">
                <a:pos x="78" y="981"/>
              </a:cxn>
              <a:cxn ang="0">
                <a:pos x="4" y="868"/>
              </a:cxn>
            </a:cxnLst>
            <a:rect l="0" t="0" r="r" b="b"/>
            <a:pathLst>
              <a:path w="1975" h="1678">
                <a:moveTo>
                  <a:pt x="27" y="762"/>
                </a:moveTo>
                <a:lnTo>
                  <a:pt x="47" y="746"/>
                </a:lnTo>
                <a:lnTo>
                  <a:pt x="43" y="678"/>
                </a:lnTo>
                <a:lnTo>
                  <a:pt x="125" y="678"/>
                </a:lnTo>
                <a:lnTo>
                  <a:pt x="261" y="680"/>
                </a:lnTo>
                <a:lnTo>
                  <a:pt x="343" y="694"/>
                </a:lnTo>
                <a:lnTo>
                  <a:pt x="327" y="658"/>
                </a:lnTo>
                <a:lnTo>
                  <a:pt x="303" y="636"/>
                </a:lnTo>
                <a:lnTo>
                  <a:pt x="279" y="614"/>
                </a:lnTo>
                <a:lnTo>
                  <a:pt x="259" y="592"/>
                </a:lnTo>
                <a:lnTo>
                  <a:pt x="249" y="564"/>
                </a:lnTo>
                <a:lnTo>
                  <a:pt x="237" y="536"/>
                </a:lnTo>
                <a:lnTo>
                  <a:pt x="249" y="500"/>
                </a:lnTo>
                <a:lnTo>
                  <a:pt x="265" y="472"/>
                </a:lnTo>
                <a:lnTo>
                  <a:pt x="315" y="440"/>
                </a:lnTo>
                <a:lnTo>
                  <a:pt x="349" y="422"/>
                </a:lnTo>
                <a:lnTo>
                  <a:pt x="385" y="416"/>
                </a:lnTo>
                <a:lnTo>
                  <a:pt x="423" y="420"/>
                </a:lnTo>
                <a:lnTo>
                  <a:pt x="451" y="422"/>
                </a:lnTo>
                <a:lnTo>
                  <a:pt x="479" y="406"/>
                </a:lnTo>
                <a:lnTo>
                  <a:pt x="513" y="396"/>
                </a:lnTo>
                <a:lnTo>
                  <a:pt x="525" y="424"/>
                </a:lnTo>
                <a:lnTo>
                  <a:pt x="529" y="438"/>
                </a:lnTo>
                <a:lnTo>
                  <a:pt x="539" y="454"/>
                </a:lnTo>
                <a:lnTo>
                  <a:pt x="549" y="458"/>
                </a:lnTo>
                <a:lnTo>
                  <a:pt x="557" y="474"/>
                </a:lnTo>
                <a:lnTo>
                  <a:pt x="565" y="484"/>
                </a:lnTo>
                <a:lnTo>
                  <a:pt x="585" y="500"/>
                </a:lnTo>
                <a:lnTo>
                  <a:pt x="609" y="500"/>
                </a:lnTo>
                <a:lnTo>
                  <a:pt x="639" y="494"/>
                </a:lnTo>
                <a:lnTo>
                  <a:pt x="651" y="466"/>
                </a:lnTo>
                <a:lnTo>
                  <a:pt x="687" y="450"/>
                </a:lnTo>
                <a:lnTo>
                  <a:pt x="707" y="414"/>
                </a:lnTo>
                <a:cubicBezTo>
                  <a:pt x="710" y="407"/>
                  <a:pt x="715" y="394"/>
                  <a:pt x="715" y="394"/>
                </a:cubicBezTo>
                <a:lnTo>
                  <a:pt x="715" y="378"/>
                </a:lnTo>
                <a:lnTo>
                  <a:pt x="747" y="346"/>
                </a:lnTo>
                <a:lnTo>
                  <a:pt x="765" y="314"/>
                </a:lnTo>
                <a:lnTo>
                  <a:pt x="799" y="298"/>
                </a:lnTo>
                <a:lnTo>
                  <a:pt x="813" y="308"/>
                </a:lnTo>
                <a:lnTo>
                  <a:pt x="837" y="326"/>
                </a:lnTo>
                <a:lnTo>
                  <a:pt x="863" y="342"/>
                </a:lnTo>
                <a:lnTo>
                  <a:pt x="885" y="328"/>
                </a:lnTo>
                <a:lnTo>
                  <a:pt x="889" y="308"/>
                </a:lnTo>
                <a:lnTo>
                  <a:pt x="940" y="326"/>
                </a:lnTo>
                <a:lnTo>
                  <a:pt x="950" y="306"/>
                </a:lnTo>
                <a:lnTo>
                  <a:pt x="955" y="322"/>
                </a:lnTo>
                <a:lnTo>
                  <a:pt x="990" y="316"/>
                </a:lnTo>
                <a:lnTo>
                  <a:pt x="1018" y="314"/>
                </a:lnTo>
                <a:lnTo>
                  <a:pt x="1042" y="296"/>
                </a:lnTo>
                <a:lnTo>
                  <a:pt x="1046" y="206"/>
                </a:lnTo>
                <a:lnTo>
                  <a:pt x="1036" y="192"/>
                </a:lnTo>
                <a:lnTo>
                  <a:pt x="1052" y="166"/>
                </a:lnTo>
                <a:lnTo>
                  <a:pt x="1054" y="140"/>
                </a:lnTo>
                <a:lnTo>
                  <a:pt x="1064" y="128"/>
                </a:lnTo>
                <a:lnTo>
                  <a:pt x="1046" y="104"/>
                </a:lnTo>
                <a:lnTo>
                  <a:pt x="1030" y="86"/>
                </a:lnTo>
                <a:lnTo>
                  <a:pt x="1018" y="66"/>
                </a:lnTo>
                <a:lnTo>
                  <a:pt x="1123" y="30"/>
                </a:lnTo>
                <a:lnTo>
                  <a:pt x="1155" y="30"/>
                </a:lnTo>
                <a:lnTo>
                  <a:pt x="1199" y="38"/>
                </a:lnTo>
                <a:lnTo>
                  <a:pt x="1245" y="30"/>
                </a:lnTo>
                <a:lnTo>
                  <a:pt x="1281" y="36"/>
                </a:lnTo>
                <a:lnTo>
                  <a:pt x="1305" y="32"/>
                </a:lnTo>
                <a:lnTo>
                  <a:pt x="1303" y="0"/>
                </a:lnTo>
                <a:lnTo>
                  <a:pt x="1348" y="34"/>
                </a:lnTo>
                <a:lnTo>
                  <a:pt x="1372" y="50"/>
                </a:lnTo>
                <a:lnTo>
                  <a:pt x="1418" y="38"/>
                </a:lnTo>
                <a:lnTo>
                  <a:pt x="1443" y="58"/>
                </a:lnTo>
                <a:lnTo>
                  <a:pt x="1443" y="82"/>
                </a:lnTo>
                <a:lnTo>
                  <a:pt x="1443" y="114"/>
                </a:lnTo>
                <a:lnTo>
                  <a:pt x="1463" y="146"/>
                </a:lnTo>
                <a:lnTo>
                  <a:pt x="1470" y="174"/>
                </a:lnTo>
                <a:lnTo>
                  <a:pt x="1471" y="206"/>
                </a:lnTo>
                <a:lnTo>
                  <a:pt x="1470" y="242"/>
                </a:lnTo>
                <a:lnTo>
                  <a:pt x="1492" y="260"/>
                </a:lnTo>
                <a:lnTo>
                  <a:pt x="1520" y="246"/>
                </a:lnTo>
                <a:lnTo>
                  <a:pt x="1546" y="240"/>
                </a:lnTo>
                <a:lnTo>
                  <a:pt x="1566" y="238"/>
                </a:lnTo>
                <a:lnTo>
                  <a:pt x="1592" y="248"/>
                </a:lnTo>
                <a:lnTo>
                  <a:pt x="1612" y="258"/>
                </a:lnTo>
                <a:lnTo>
                  <a:pt x="1642" y="280"/>
                </a:lnTo>
                <a:lnTo>
                  <a:pt x="1663" y="298"/>
                </a:lnTo>
                <a:lnTo>
                  <a:pt x="1690" y="336"/>
                </a:lnTo>
                <a:lnTo>
                  <a:pt x="1728" y="326"/>
                </a:lnTo>
                <a:lnTo>
                  <a:pt x="1762" y="320"/>
                </a:lnTo>
                <a:lnTo>
                  <a:pt x="1786" y="318"/>
                </a:lnTo>
                <a:lnTo>
                  <a:pt x="1820" y="316"/>
                </a:lnTo>
                <a:lnTo>
                  <a:pt x="1848" y="306"/>
                </a:lnTo>
                <a:lnTo>
                  <a:pt x="1882" y="330"/>
                </a:lnTo>
                <a:lnTo>
                  <a:pt x="1902" y="340"/>
                </a:lnTo>
                <a:lnTo>
                  <a:pt x="1940" y="336"/>
                </a:lnTo>
                <a:lnTo>
                  <a:pt x="1975" y="318"/>
                </a:lnTo>
                <a:lnTo>
                  <a:pt x="1955" y="342"/>
                </a:lnTo>
                <a:lnTo>
                  <a:pt x="1944" y="360"/>
                </a:lnTo>
                <a:lnTo>
                  <a:pt x="1922" y="368"/>
                </a:lnTo>
                <a:lnTo>
                  <a:pt x="1884" y="378"/>
                </a:lnTo>
                <a:lnTo>
                  <a:pt x="1852" y="378"/>
                </a:lnTo>
                <a:lnTo>
                  <a:pt x="1819" y="366"/>
                </a:lnTo>
                <a:lnTo>
                  <a:pt x="1803" y="386"/>
                </a:lnTo>
                <a:lnTo>
                  <a:pt x="1815" y="410"/>
                </a:lnTo>
                <a:lnTo>
                  <a:pt x="1783" y="450"/>
                </a:lnTo>
                <a:lnTo>
                  <a:pt x="1799" y="482"/>
                </a:lnTo>
                <a:lnTo>
                  <a:pt x="1815" y="510"/>
                </a:lnTo>
                <a:lnTo>
                  <a:pt x="1844" y="540"/>
                </a:lnTo>
                <a:lnTo>
                  <a:pt x="1875" y="566"/>
                </a:lnTo>
                <a:lnTo>
                  <a:pt x="1859" y="590"/>
                </a:lnTo>
                <a:lnTo>
                  <a:pt x="1874" y="608"/>
                </a:lnTo>
                <a:lnTo>
                  <a:pt x="1883" y="626"/>
                </a:lnTo>
                <a:lnTo>
                  <a:pt x="1879" y="650"/>
                </a:lnTo>
                <a:lnTo>
                  <a:pt x="1852" y="662"/>
                </a:lnTo>
                <a:lnTo>
                  <a:pt x="1824" y="672"/>
                </a:lnTo>
                <a:lnTo>
                  <a:pt x="1794" y="668"/>
                </a:lnTo>
                <a:lnTo>
                  <a:pt x="1772" y="664"/>
                </a:lnTo>
                <a:lnTo>
                  <a:pt x="1743" y="674"/>
                </a:lnTo>
                <a:lnTo>
                  <a:pt x="1751" y="706"/>
                </a:lnTo>
                <a:lnTo>
                  <a:pt x="1739" y="738"/>
                </a:lnTo>
                <a:lnTo>
                  <a:pt x="1703" y="742"/>
                </a:lnTo>
                <a:lnTo>
                  <a:pt x="1678" y="786"/>
                </a:lnTo>
                <a:lnTo>
                  <a:pt x="1643" y="786"/>
                </a:lnTo>
                <a:lnTo>
                  <a:pt x="1648" y="818"/>
                </a:lnTo>
                <a:lnTo>
                  <a:pt x="1624" y="844"/>
                </a:lnTo>
                <a:lnTo>
                  <a:pt x="1647" y="858"/>
                </a:lnTo>
                <a:lnTo>
                  <a:pt x="1667" y="894"/>
                </a:lnTo>
                <a:lnTo>
                  <a:pt x="1664" y="918"/>
                </a:lnTo>
                <a:lnTo>
                  <a:pt x="1638" y="914"/>
                </a:lnTo>
                <a:lnTo>
                  <a:pt x="1608" y="918"/>
                </a:lnTo>
                <a:lnTo>
                  <a:pt x="1579" y="890"/>
                </a:lnTo>
                <a:lnTo>
                  <a:pt x="1555" y="882"/>
                </a:lnTo>
                <a:lnTo>
                  <a:pt x="1555" y="906"/>
                </a:lnTo>
                <a:lnTo>
                  <a:pt x="1563" y="938"/>
                </a:lnTo>
                <a:lnTo>
                  <a:pt x="1546" y="956"/>
                </a:lnTo>
                <a:lnTo>
                  <a:pt x="1526" y="970"/>
                </a:lnTo>
                <a:lnTo>
                  <a:pt x="1526" y="988"/>
                </a:lnTo>
                <a:lnTo>
                  <a:pt x="1552" y="1028"/>
                </a:lnTo>
                <a:lnTo>
                  <a:pt x="1582" y="1018"/>
                </a:lnTo>
                <a:lnTo>
                  <a:pt x="1596" y="1042"/>
                </a:lnTo>
                <a:lnTo>
                  <a:pt x="1592" y="1066"/>
                </a:lnTo>
                <a:lnTo>
                  <a:pt x="1583" y="1094"/>
                </a:lnTo>
                <a:lnTo>
                  <a:pt x="1594" y="1110"/>
                </a:lnTo>
                <a:lnTo>
                  <a:pt x="1556" y="1138"/>
                </a:lnTo>
                <a:lnTo>
                  <a:pt x="1536" y="1156"/>
                </a:lnTo>
                <a:lnTo>
                  <a:pt x="1528" y="1172"/>
                </a:lnTo>
                <a:lnTo>
                  <a:pt x="1503" y="1174"/>
                </a:lnTo>
                <a:lnTo>
                  <a:pt x="1510" y="1200"/>
                </a:lnTo>
                <a:lnTo>
                  <a:pt x="1528" y="1214"/>
                </a:lnTo>
                <a:lnTo>
                  <a:pt x="1554" y="1218"/>
                </a:lnTo>
                <a:lnTo>
                  <a:pt x="1580" y="1244"/>
                </a:lnTo>
                <a:lnTo>
                  <a:pt x="1600" y="1274"/>
                </a:lnTo>
                <a:lnTo>
                  <a:pt x="1620" y="1290"/>
                </a:lnTo>
                <a:lnTo>
                  <a:pt x="1632" y="1330"/>
                </a:lnTo>
                <a:lnTo>
                  <a:pt x="1667" y="1342"/>
                </a:lnTo>
                <a:lnTo>
                  <a:pt x="1680" y="1376"/>
                </a:lnTo>
                <a:lnTo>
                  <a:pt x="1699" y="1366"/>
                </a:lnTo>
                <a:lnTo>
                  <a:pt x="1733" y="1352"/>
                </a:lnTo>
                <a:lnTo>
                  <a:pt x="1740" y="1356"/>
                </a:lnTo>
                <a:lnTo>
                  <a:pt x="1759" y="1350"/>
                </a:lnTo>
                <a:lnTo>
                  <a:pt x="1765" y="1368"/>
                </a:lnTo>
                <a:lnTo>
                  <a:pt x="1776" y="1399"/>
                </a:lnTo>
                <a:lnTo>
                  <a:pt x="1757" y="1407"/>
                </a:lnTo>
                <a:lnTo>
                  <a:pt x="1744" y="1420"/>
                </a:lnTo>
                <a:lnTo>
                  <a:pt x="1770" y="1422"/>
                </a:lnTo>
                <a:lnTo>
                  <a:pt x="1795" y="1406"/>
                </a:lnTo>
                <a:lnTo>
                  <a:pt x="1815" y="1422"/>
                </a:lnTo>
                <a:lnTo>
                  <a:pt x="1816" y="1448"/>
                </a:lnTo>
                <a:lnTo>
                  <a:pt x="1790" y="1474"/>
                </a:lnTo>
                <a:lnTo>
                  <a:pt x="1766" y="1502"/>
                </a:lnTo>
                <a:lnTo>
                  <a:pt x="1720" y="1516"/>
                </a:lnTo>
                <a:lnTo>
                  <a:pt x="1686" y="1542"/>
                </a:lnTo>
                <a:lnTo>
                  <a:pt x="1658" y="1558"/>
                </a:lnTo>
                <a:lnTo>
                  <a:pt x="1642" y="1594"/>
                </a:lnTo>
                <a:lnTo>
                  <a:pt x="1620" y="1638"/>
                </a:lnTo>
                <a:lnTo>
                  <a:pt x="1588" y="1676"/>
                </a:lnTo>
                <a:lnTo>
                  <a:pt x="1534" y="1678"/>
                </a:lnTo>
                <a:lnTo>
                  <a:pt x="1486" y="1660"/>
                </a:lnTo>
                <a:lnTo>
                  <a:pt x="1462" y="1648"/>
                </a:lnTo>
                <a:lnTo>
                  <a:pt x="1450" y="1644"/>
                </a:lnTo>
                <a:lnTo>
                  <a:pt x="1434" y="1644"/>
                </a:lnTo>
                <a:lnTo>
                  <a:pt x="1392" y="1640"/>
                </a:lnTo>
                <a:lnTo>
                  <a:pt x="1372" y="1630"/>
                </a:lnTo>
                <a:lnTo>
                  <a:pt x="1352" y="1626"/>
                </a:lnTo>
                <a:lnTo>
                  <a:pt x="1302" y="1618"/>
                </a:lnTo>
                <a:lnTo>
                  <a:pt x="1266" y="1614"/>
                </a:lnTo>
                <a:lnTo>
                  <a:pt x="1234" y="1602"/>
                </a:lnTo>
                <a:lnTo>
                  <a:pt x="1206" y="1606"/>
                </a:lnTo>
                <a:lnTo>
                  <a:pt x="1187" y="1622"/>
                </a:lnTo>
                <a:lnTo>
                  <a:pt x="1172" y="1656"/>
                </a:lnTo>
                <a:lnTo>
                  <a:pt x="1126" y="1662"/>
                </a:lnTo>
                <a:lnTo>
                  <a:pt x="1094" y="1648"/>
                </a:lnTo>
                <a:lnTo>
                  <a:pt x="1064" y="1622"/>
                </a:lnTo>
                <a:lnTo>
                  <a:pt x="994" y="1590"/>
                </a:lnTo>
                <a:lnTo>
                  <a:pt x="994" y="1558"/>
                </a:lnTo>
                <a:lnTo>
                  <a:pt x="983" y="1524"/>
                </a:lnTo>
                <a:lnTo>
                  <a:pt x="964" y="1510"/>
                </a:lnTo>
                <a:lnTo>
                  <a:pt x="990" y="1510"/>
                </a:lnTo>
                <a:cubicBezTo>
                  <a:pt x="983" y="1485"/>
                  <a:pt x="996" y="1493"/>
                  <a:pt x="996" y="1488"/>
                </a:cubicBezTo>
                <a:lnTo>
                  <a:pt x="954" y="1476"/>
                </a:lnTo>
                <a:lnTo>
                  <a:pt x="952" y="1462"/>
                </a:lnTo>
                <a:lnTo>
                  <a:pt x="941" y="1417"/>
                </a:lnTo>
                <a:lnTo>
                  <a:pt x="890" y="1417"/>
                </a:lnTo>
                <a:lnTo>
                  <a:pt x="895" y="1465"/>
                </a:lnTo>
                <a:lnTo>
                  <a:pt x="847" y="1402"/>
                </a:lnTo>
                <a:lnTo>
                  <a:pt x="825" y="1372"/>
                </a:lnTo>
                <a:cubicBezTo>
                  <a:pt x="807" y="1354"/>
                  <a:pt x="807" y="1367"/>
                  <a:pt x="786" y="1371"/>
                </a:cubicBezTo>
                <a:lnTo>
                  <a:pt x="709" y="1383"/>
                </a:lnTo>
                <a:lnTo>
                  <a:pt x="660" y="1348"/>
                </a:lnTo>
                <a:lnTo>
                  <a:pt x="634" y="1330"/>
                </a:lnTo>
                <a:lnTo>
                  <a:pt x="594" y="1353"/>
                </a:lnTo>
                <a:lnTo>
                  <a:pt x="525" y="1335"/>
                </a:lnTo>
                <a:lnTo>
                  <a:pt x="520" y="1314"/>
                </a:lnTo>
                <a:lnTo>
                  <a:pt x="481" y="1308"/>
                </a:lnTo>
                <a:lnTo>
                  <a:pt x="450" y="1284"/>
                </a:lnTo>
                <a:lnTo>
                  <a:pt x="388" y="1215"/>
                </a:lnTo>
                <a:lnTo>
                  <a:pt x="364" y="1212"/>
                </a:lnTo>
                <a:lnTo>
                  <a:pt x="340" y="1195"/>
                </a:lnTo>
                <a:lnTo>
                  <a:pt x="316" y="1162"/>
                </a:lnTo>
                <a:lnTo>
                  <a:pt x="297" y="1138"/>
                </a:lnTo>
                <a:lnTo>
                  <a:pt x="285" y="1107"/>
                </a:lnTo>
                <a:lnTo>
                  <a:pt x="276" y="1062"/>
                </a:lnTo>
                <a:cubicBezTo>
                  <a:pt x="272" y="1049"/>
                  <a:pt x="279" y="1031"/>
                  <a:pt x="282" y="1020"/>
                </a:cubicBezTo>
                <a:cubicBezTo>
                  <a:pt x="285" y="1009"/>
                  <a:pt x="292" y="1002"/>
                  <a:pt x="291" y="998"/>
                </a:cubicBezTo>
                <a:lnTo>
                  <a:pt x="277" y="997"/>
                </a:lnTo>
                <a:lnTo>
                  <a:pt x="261" y="992"/>
                </a:lnTo>
                <a:lnTo>
                  <a:pt x="240" y="1012"/>
                </a:lnTo>
                <a:lnTo>
                  <a:pt x="199" y="1027"/>
                </a:lnTo>
                <a:lnTo>
                  <a:pt x="163" y="1026"/>
                </a:lnTo>
                <a:lnTo>
                  <a:pt x="129" y="1003"/>
                </a:lnTo>
                <a:lnTo>
                  <a:pt x="109" y="994"/>
                </a:lnTo>
                <a:lnTo>
                  <a:pt x="78" y="981"/>
                </a:lnTo>
                <a:lnTo>
                  <a:pt x="52" y="964"/>
                </a:lnTo>
                <a:lnTo>
                  <a:pt x="31" y="948"/>
                </a:lnTo>
                <a:lnTo>
                  <a:pt x="16" y="918"/>
                </a:lnTo>
                <a:lnTo>
                  <a:pt x="4" y="868"/>
                </a:lnTo>
                <a:lnTo>
                  <a:pt x="0" y="802"/>
                </a:lnTo>
                <a:lnTo>
                  <a:pt x="27" y="762"/>
                </a:lnTo>
                <a:close/>
              </a:path>
            </a:pathLst>
          </a:custGeom>
          <a:noFill/>
          <a:ln w="19050">
            <a:solidFill>
              <a:srgbClr val="FFFF00"/>
            </a:solidFill>
            <a:round/>
            <a:headEnd/>
            <a:tailEnd/>
          </a:ln>
          <a:effectLst/>
        </p:spPr>
        <p:txBody>
          <a:bodyPr/>
          <a:lstStyle/>
          <a:p>
            <a:endParaRPr lang="en-US"/>
          </a:p>
        </p:txBody>
      </p:sp>
      <p:sp>
        <p:nvSpPr>
          <p:cNvPr id="135176" name="Freeform 8"/>
          <p:cNvSpPr>
            <a:spLocks/>
          </p:cNvSpPr>
          <p:nvPr/>
        </p:nvSpPr>
        <p:spPr bwMode="auto">
          <a:xfrm>
            <a:off x="4519613" y="3130550"/>
            <a:ext cx="457200" cy="608013"/>
          </a:xfrm>
          <a:custGeom>
            <a:avLst/>
            <a:gdLst/>
            <a:ahLst/>
            <a:cxnLst>
              <a:cxn ang="0">
                <a:pos x="105" y="3"/>
              </a:cxn>
              <a:cxn ang="0">
                <a:pos x="159" y="0"/>
              </a:cxn>
              <a:cxn ang="0">
                <a:pos x="165" y="41"/>
              </a:cxn>
              <a:cxn ang="0">
                <a:pos x="213" y="66"/>
              </a:cxn>
              <a:cxn ang="0">
                <a:pos x="210" y="123"/>
              </a:cxn>
              <a:cxn ang="0">
                <a:pos x="213" y="173"/>
              </a:cxn>
              <a:cxn ang="0">
                <a:pos x="261" y="197"/>
              </a:cxn>
              <a:cxn ang="0">
                <a:pos x="270" y="215"/>
              </a:cxn>
              <a:cxn ang="0">
                <a:pos x="288" y="272"/>
              </a:cxn>
              <a:cxn ang="0">
                <a:pos x="273" y="293"/>
              </a:cxn>
              <a:cxn ang="0">
                <a:pos x="258" y="332"/>
              </a:cxn>
              <a:cxn ang="0">
                <a:pos x="213" y="347"/>
              </a:cxn>
              <a:cxn ang="0">
                <a:pos x="207" y="383"/>
              </a:cxn>
              <a:cxn ang="0">
                <a:pos x="168" y="380"/>
              </a:cxn>
              <a:cxn ang="0">
                <a:pos x="153" y="338"/>
              </a:cxn>
              <a:cxn ang="0">
                <a:pos x="117" y="326"/>
              </a:cxn>
              <a:cxn ang="0">
                <a:pos x="75" y="269"/>
              </a:cxn>
              <a:cxn ang="0">
                <a:pos x="0" y="191"/>
              </a:cxn>
              <a:cxn ang="0">
                <a:pos x="39" y="149"/>
              </a:cxn>
              <a:cxn ang="0">
                <a:pos x="102" y="131"/>
              </a:cxn>
              <a:cxn ang="0">
                <a:pos x="81" y="63"/>
              </a:cxn>
              <a:cxn ang="0">
                <a:pos x="109" y="50"/>
              </a:cxn>
              <a:cxn ang="0">
                <a:pos x="105" y="3"/>
              </a:cxn>
            </a:cxnLst>
            <a:rect l="0" t="0" r="r" b="b"/>
            <a:pathLst>
              <a:path w="288" h="383">
                <a:moveTo>
                  <a:pt x="105" y="3"/>
                </a:moveTo>
                <a:lnTo>
                  <a:pt x="159" y="0"/>
                </a:lnTo>
                <a:lnTo>
                  <a:pt x="165" y="41"/>
                </a:lnTo>
                <a:lnTo>
                  <a:pt x="213" y="66"/>
                </a:lnTo>
                <a:lnTo>
                  <a:pt x="210" y="123"/>
                </a:lnTo>
                <a:lnTo>
                  <a:pt x="213" y="173"/>
                </a:lnTo>
                <a:lnTo>
                  <a:pt x="261" y="197"/>
                </a:lnTo>
                <a:lnTo>
                  <a:pt x="270" y="215"/>
                </a:lnTo>
                <a:lnTo>
                  <a:pt x="288" y="272"/>
                </a:lnTo>
                <a:lnTo>
                  <a:pt x="273" y="293"/>
                </a:lnTo>
                <a:lnTo>
                  <a:pt x="258" y="332"/>
                </a:lnTo>
                <a:lnTo>
                  <a:pt x="213" y="347"/>
                </a:lnTo>
                <a:lnTo>
                  <a:pt x="207" y="383"/>
                </a:lnTo>
                <a:lnTo>
                  <a:pt x="168" y="380"/>
                </a:lnTo>
                <a:lnTo>
                  <a:pt x="153" y="338"/>
                </a:lnTo>
                <a:lnTo>
                  <a:pt x="117" y="326"/>
                </a:lnTo>
                <a:lnTo>
                  <a:pt x="75" y="269"/>
                </a:lnTo>
                <a:lnTo>
                  <a:pt x="0" y="191"/>
                </a:lnTo>
                <a:lnTo>
                  <a:pt x="39" y="149"/>
                </a:lnTo>
                <a:lnTo>
                  <a:pt x="102" y="131"/>
                </a:lnTo>
                <a:lnTo>
                  <a:pt x="81" y="63"/>
                </a:lnTo>
                <a:lnTo>
                  <a:pt x="109" y="50"/>
                </a:lnTo>
                <a:lnTo>
                  <a:pt x="105" y="3"/>
                </a:lnTo>
                <a:close/>
              </a:path>
            </a:pathLst>
          </a:custGeom>
          <a:noFill/>
          <a:ln w="28575" cmpd="sng">
            <a:solidFill>
              <a:srgbClr val="FFFF00"/>
            </a:solidFill>
            <a:round/>
            <a:headEnd/>
            <a:tailEnd/>
          </a:ln>
          <a:effectLst/>
        </p:spPr>
        <p:txBody>
          <a:bodyPr/>
          <a:lstStyle/>
          <a:p>
            <a:endParaRPr lang="en-US"/>
          </a:p>
        </p:txBody>
      </p:sp>
      <p:sp>
        <p:nvSpPr>
          <p:cNvPr id="135177" name="Rectangle 9"/>
          <p:cNvSpPr>
            <a:spLocks noChangeArrowheads="1"/>
          </p:cNvSpPr>
          <p:nvPr/>
        </p:nvSpPr>
        <p:spPr bwMode="auto">
          <a:xfrm>
            <a:off x="6767513" y="6251575"/>
            <a:ext cx="965200" cy="212725"/>
          </a:xfrm>
          <a:prstGeom prst="rect">
            <a:avLst/>
          </a:prstGeom>
          <a:noFill/>
          <a:ln w="9525">
            <a:noFill/>
            <a:miter lim="800000"/>
            <a:headEnd/>
            <a:tailEnd/>
          </a:ln>
        </p:spPr>
        <p:txBody>
          <a:bodyPr wrap="none" lIns="0" tIns="0" rIns="0" bIns="0">
            <a:spAutoFit/>
          </a:bodyPr>
          <a:lstStyle/>
          <a:p>
            <a:pPr algn="l"/>
            <a:r>
              <a:rPr lang="en-US" sz="1400" b="1">
                <a:solidFill>
                  <a:srgbClr val="000000"/>
                </a:solidFill>
              </a:rPr>
              <a:t>Kuwait City</a:t>
            </a:r>
            <a:endParaRPr lang="en-US" sz="900" b="1">
              <a:solidFill>
                <a:schemeClr val="tx2"/>
              </a:solidFill>
            </a:endParaRPr>
          </a:p>
        </p:txBody>
      </p:sp>
      <p:sp>
        <p:nvSpPr>
          <p:cNvPr id="135178" name="Oval 10"/>
          <p:cNvSpPr>
            <a:spLocks noChangeArrowheads="1"/>
          </p:cNvSpPr>
          <p:nvPr/>
        </p:nvSpPr>
        <p:spPr bwMode="auto">
          <a:xfrm>
            <a:off x="7410450" y="6164263"/>
            <a:ext cx="114300" cy="92075"/>
          </a:xfrm>
          <a:prstGeom prst="ellipse">
            <a:avLst/>
          </a:prstGeom>
          <a:solidFill>
            <a:srgbClr val="FFFF66"/>
          </a:solidFill>
          <a:ln w="12700">
            <a:solidFill>
              <a:srgbClr val="000000"/>
            </a:solidFill>
            <a:round/>
            <a:headEnd/>
            <a:tailEnd/>
          </a:ln>
        </p:spPr>
        <p:txBody>
          <a:bodyPr/>
          <a:lstStyle/>
          <a:p>
            <a:endParaRPr lang="en-US"/>
          </a:p>
        </p:txBody>
      </p:sp>
      <p:sp>
        <p:nvSpPr>
          <p:cNvPr id="135179" name="Rectangle 11"/>
          <p:cNvSpPr>
            <a:spLocks noChangeArrowheads="1"/>
          </p:cNvSpPr>
          <p:nvPr/>
        </p:nvSpPr>
        <p:spPr bwMode="auto">
          <a:xfrm>
            <a:off x="3587750" y="3952875"/>
            <a:ext cx="187325" cy="203200"/>
          </a:xfrm>
          <a:prstGeom prst="rect">
            <a:avLst/>
          </a:prstGeom>
          <a:noFill/>
          <a:ln w="9525">
            <a:noFill/>
            <a:miter lim="800000"/>
            <a:headEnd/>
            <a:tailEnd/>
          </a:ln>
        </p:spPr>
        <p:txBody>
          <a:bodyPr/>
          <a:lstStyle/>
          <a:p>
            <a:endParaRPr lang="en-US"/>
          </a:p>
        </p:txBody>
      </p:sp>
      <p:sp>
        <p:nvSpPr>
          <p:cNvPr id="135180" name="Rectangle 12"/>
          <p:cNvSpPr>
            <a:spLocks noChangeArrowheads="1"/>
          </p:cNvSpPr>
          <p:nvPr/>
        </p:nvSpPr>
        <p:spPr bwMode="auto">
          <a:xfrm>
            <a:off x="3587750" y="3924300"/>
            <a:ext cx="273050" cy="177800"/>
          </a:xfrm>
          <a:prstGeom prst="rect">
            <a:avLst/>
          </a:prstGeom>
          <a:noFill/>
          <a:ln w="9525">
            <a:noFill/>
            <a:miter lim="800000"/>
            <a:headEnd/>
            <a:tailEnd/>
          </a:ln>
        </p:spPr>
        <p:txBody>
          <a:bodyPr/>
          <a:lstStyle/>
          <a:p>
            <a:endParaRPr lang="en-US"/>
          </a:p>
        </p:txBody>
      </p:sp>
      <p:sp>
        <p:nvSpPr>
          <p:cNvPr id="135181" name="Rectangle 13"/>
          <p:cNvSpPr>
            <a:spLocks noChangeArrowheads="1"/>
          </p:cNvSpPr>
          <p:nvPr/>
        </p:nvSpPr>
        <p:spPr bwMode="auto">
          <a:xfrm>
            <a:off x="4543425" y="3902075"/>
            <a:ext cx="184150" cy="206375"/>
          </a:xfrm>
          <a:prstGeom prst="rect">
            <a:avLst/>
          </a:prstGeom>
          <a:noFill/>
          <a:ln w="9525">
            <a:noFill/>
            <a:miter lim="800000"/>
            <a:headEnd/>
            <a:tailEnd/>
          </a:ln>
        </p:spPr>
        <p:txBody>
          <a:bodyPr/>
          <a:lstStyle/>
          <a:p>
            <a:endParaRPr lang="en-US"/>
          </a:p>
        </p:txBody>
      </p:sp>
      <p:sp>
        <p:nvSpPr>
          <p:cNvPr id="135182" name="Rectangle 14"/>
          <p:cNvSpPr>
            <a:spLocks noChangeArrowheads="1"/>
          </p:cNvSpPr>
          <p:nvPr/>
        </p:nvSpPr>
        <p:spPr bwMode="auto">
          <a:xfrm>
            <a:off x="5016500" y="4375150"/>
            <a:ext cx="187325" cy="203200"/>
          </a:xfrm>
          <a:prstGeom prst="rect">
            <a:avLst/>
          </a:prstGeom>
          <a:noFill/>
          <a:ln w="9525">
            <a:noFill/>
            <a:miter lim="800000"/>
            <a:headEnd/>
            <a:tailEnd/>
          </a:ln>
        </p:spPr>
        <p:txBody>
          <a:bodyPr/>
          <a:lstStyle/>
          <a:p>
            <a:endParaRPr lang="en-US"/>
          </a:p>
        </p:txBody>
      </p:sp>
      <p:sp>
        <p:nvSpPr>
          <p:cNvPr id="135183" name="Rectangle 15"/>
          <p:cNvSpPr>
            <a:spLocks noChangeArrowheads="1"/>
          </p:cNvSpPr>
          <p:nvPr/>
        </p:nvSpPr>
        <p:spPr bwMode="auto">
          <a:xfrm>
            <a:off x="5016500" y="4346575"/>
            <a:ext cx="250825" cy="177800"/>
          </a:xfrm>
          <a:prstGeom prst="rect">
            <a:avLst/>
          </a:prstGeom>
          <a:noFill/>
          <a:ln w="9525">
            <a:noFill/>
            <a:miter lim="800000"/>
            <a:headEnd/>
            <a:tailEnd/>
          </a:ln>
        </p:spPr>
        <p:txBody>
          <a:bodyPr/>
          <a:lstStyle/>
          <a:p>
            <a:endParaRPr lang="en-US"/>
          </a:p>
        </p:txBody>
      </p:sp>
      <p:sp>
        <p:nvSpPr>
          <p:cNvPr id="135184" name="Rectangle 16"/>
          <p:cNvSpPr>
            <a:spLocks noChangeArrowheads="1"/>
          </p:cNvSpPr>
          <p:nvPr/>
        </p:nvSpPr>
        <p:spPr bwMode="auto">
          <a:xfrm>
            <a:off x="6985000" y="5854700"/>
            <a:ext cx="711200" cy="212725"/>
          </a:xfrm>
          <a:prstGeom prst="rect">
            <a:avLst/>
          </a:prstGeom>
          <a:noFill/>
          <a:ln w="9525">
            <a:noFill/>
            <a:miter lim="800000"/>
            <a:headEnd/>
            <a:tailEnd/>
          </a:ln>
        </p:spPr>
        <p:txBody>
          <a:bodyPr wrap="none" lIns="0" tIns="0" rIns="0" bIns="0">
            <a:spAutoFit/>
          </a:bodyPr>
          <a:lstStyle/>
          <a:p>
            <a:pPr algn="l"/>
            <a:r>
              <a:rPr lang="en-US" sz="1400" b="1" i="1">
                <a:solidFill>
                  <a:srgbClr val="000000"/>
                </a:solidFill>
              </a:rPr>
              <a:t>KUWAIT</a:t>
            </a:r>
            <a:endParaRPr lang="en-US" sz="900" b="1">
              <a:solidFill>
                <a:schemeClr val="tx2"/>
              </a:solidFill>
            </a:endParaRPr>
          </a:p>
        </p:txBody>
      </p:sp>
      <p:sp>
        <p:nvSpPr>
          <p:cNvPr id="135185" name="Rectangle 17"/>
          <p:cNvSpPr>
            <a:spLocks noChangeArrowheads="1"/>
          </p:cNvSpPr>
          <p:nvPr/>
        </p:nvSpPr>
        <p:spPr bwMode="auto">
          <a:xfrm>
            <a:off x="6886575" y="5835650"/>
            <a:ext cx="1111250" cy="320675"/>
          </a:xfrm>
          <a:prstGeom prst="rect">
            <a:avLst/>
          </a:prstGeom>
          <a:noFill/>
          <a:ln w="9525">
            <a:noFill/>
            <a:miter lim="800000"/>
            <a:headEnd/>
            <a:tailEnd/>
          </a:ln>
        </p:spPr>
        <p:txBody>
          <a:bodyPr/>
          <a:lstStyle/>
          <a:p>
            <a:endParaRPr lang="en-US"/>
          </a:p>
        </p:txBody>
      </p:sp>
      <p:sp>
        <p:nvSpPr>
          <p:cNvPr id="135186" name="Rectangle 18"/>
          <p:cNvSpPr>
            <a:spLocks noChangeArrowheads="1"/>
          </p:cNvSpPr>
          <p:nvPr/>
        </p:nvSpPr>
        <p:spPr bwMode="auto">
          <a:xfrm>
            <a:off x="6861175" y="5810250"/>
            <a:ext cx="1111250" cy="320675"/>
          </a:xfrm>
          <a:prstGeom prst="rect">
            <a:avLst/>
          </a:prstGeom>
          <a:noFill/>
          <a:ln w="9525">
            <a:noFill/>
            <a:miter lim="800000"/>
            <a:headEnd/>
            <a:tailEnd/>
          </a:ln>
        </p:spPr>
        <p:txBody>
          <a:bodyPr/>
          <a:lstStyle/>
          <a:p>
            <a:endParaRPr lang="en-US"/>
          </a:p>
        </p:txBody>
      </p:sp>
      <p:sp>
        <p:nvSpPr>
          <p:cNvPr id="135187" name="Rectangle 19"/>
          <p:cNvSpPr>
            <a:spLocks noChangeArrowheads="1"/>
          </p:cNvSpPr>
          <p:nvPr/>
        </p:nvSpPr>
        <p:spPr bwMode="auto">
          <a:xfrm>
            <a:off x="6959600" y="5829300"/>
            <a:ext cx="711200" cy="212725"/>
          </a:xfrm>
          <a:prstGeom prst="rect">
            <a:avLst/>
          </a:prstGeom>
          <a:noFill/>
          <a:ln w="9525">
            <a:noFill/>
            <a:miter lim="800000"/>
            <a:headEnd/>
            <a:tailEnd/>
          </a:ln>
        </p:spPr>
        <p:txBody>
          <a:bodyPr wrap="none" lIns="0" tIns="0" rIns="0" bIns="0">
            <a:spAutoFit/>
          </a:bodyPr>
          <a:lstStyle/>
          <a:p>
            <a:pPr algn="l"/>
            <a:r>
              <a:rPr lang="en-US" sz="1400" b="1" i="1">
                <a:solidFill>
                  <a:srgbClr val="FFFF00"/>
                </a:solidFill>
              </a:rPr>
              <a:t>KUWAIT</a:t>
            </a:r>
            <a:endParaRPr lang="en-US" sz="900" b="1">
              <a:solidFill>
                <a:schemeClr val="tx2"/>
              </a:solidFill>
            </a:endParaRPr>
          </a:p>
        </p:txBody>
      </p:sp>
      <p:sp>
        <p:nvSpPr>
          <p:cNvPr id="135189" name="Rectangle 21"/>
          <p:cNvSpPr>
            <a:spLocks noChangeArrowheads="1"/>
          </p:cNvSpPr>
          <p:nvPr/>
        </p:nvSpPr>
        <p:spPr bwMode="auto">
          <a:xfrm>
            <a:off x="5949950" y="3860800"/>
            <a:ext cx="676275" cy="269875"/>
          </a:xfrm>
          <a:prstGeom prst="rect">
            <a:avLst/>
          </a:prstGeom>
          <a:noFill/>
          <a:ln w="9525">
            <a:noFill/>
            <a:miter lim="800000"/>
            <a:headEnd/>
            <a:tailEnd/>
          </a:ln>
        </p:spPr>
        <p:txBody>
          <a:bodyPr/>
          <a:lstStyle/>
          <a:p>
            <a:endParaRPr lang="en-US"/>
          </a:p>
        </p:txBody>
      </p:sp>
      <p:sp>
        <p:nvSpPr>
          <p:cNvPr id="135190" name="Rectangle 22"/>
          <p:cNvSpPr>
            <a:spLocks noChangeArrowheads="1"/>
          </p:cNvSpPr>
          <p:nvPr/>
        </p:nvSpPr>
        <p:spPr bwMode="auto">
          <a:xfrm>
            <a:off x="2463800" y="4937125"/>
            <a:ext cx="527050" cy="288925"/>
          </a:xfrm>
          <a:prstGeom prst="rect">
            <a:avLst/>
          </a:prstGeom>
          <a:noFill/>
          <a:ln w="9525">
            <a:noFill/>
            <a:miter lim="800000"/>
            <a:headEnd/>
            <a:tailEnd/>
          </a:ln>
        </p:spPr>
        <p:txBody>
          <a:bodyPr/>
          <a:lstStyle/>
          <a:p>
            <a:endParaRPr lang="en-US"/>
          </a:p>
        </p:txBody>
      </p:sp>
      <p:sp>
        <p:nvSpPr>
          <p:cNvPr id="135192" name="Rectangle 24"/>
          <p:cNvSpPr>
            <a:spLocks noChangeArrowheads="1"/>
          </p:cNvSpPr>
          <p:nvPr/>
        </p:nvSpPr>
        <p:spPr bwMode="auto">
          <a:xfrm>
            <a:off x="4981575" y="2968625"/>
            <a:ext cx="1047750" cy="244475"/>
          </a:xfrm>
          <a:prstGeom prst="rect">
            <a:avLst/>
          </a:prstGeom>
          <a:noFill/>
          <a:ln w="9525">
            <a:noFill/>
            <a:miter lim="800000"/>
            <a:headEnd/>
            <a:tailEnd/>
          </a:ln>
        </p:spPr>
        <p:txBody>
          <a:bodyPr/>
          <a:lstStyle/>
          <a:p>
            <a:endParaRPr lang="en-US"/>
          </a:p>
        </p:txBody>
      </p:sp>
      <p:sp>
        <p:nvSpPr>
          <p:cNvPr id="135193" name="Rectangle 25"/>
          <p:cNvSpPr>
            <a:spLocks noChangeArrowheads="1"/>
          </p:cNvSpPr>
          <p:nvPr/>
        </p:nvSpPr>
        <p:spPr bwMode="auto">
          <a:xfrm>
            <a:off x="6486525" y="5476875"/>
            <a:ext cx="774700" cy="288925"/>
          </a:xfrm>
          <a:prstGeom prst="rect">
            <a:avLst/>
          </a:prstGeom>
          <a:noFill/>
          <a:ln w="9525">
            <a:noFill/>
            <a:miter lim="800000"/>
            <a:headEnd/>
            <a:tailEnd/>
          </a:ln>
        </p:spPr>
        <p:txBody>
          <a:bodyPr/>
          <a:lstStyle/>
          <a:p>
            <a:endParaRPr lang="en-US"/>
          </a:p>
        </p:txBody>
      </p:sp>
      <p:sp>
        <p:nvSpPr>
          <p:cNvPr id="135194" name="Rectangle 26"/>
          <p:cNvSpPr>
            <a:spLocks noChangeArrowheads="1"/>
          </p:cNvSpPr>
          <p:nvPr/>
        </p:nvSpPr>
        <p:spPr bwMode="auto">
          <a:xfrm>
            <a:off x="3905250" y="3940175"/>
            <a:ext cx="927100" cy="212725"/>
          </a:xfrm>
          <a:prstGeom prst="rect">
            <a:avLst/>
          </a:prstGeom>
          <a:noFill/>
          <a:ln w="9525">
            <a:noFill/>
            <a:miter lim="800000"/>
            <a:headEnd/>
            <a:tailEnd/>
          </a:ln>
        </p:spPr>
        <p:txBody>
          <a:bodyPr/>
          <a:lstStyle/>
          <a:p>
            <a:endParaRPr lang="en-US"/>
          </a:p>
        </p:txBody>
      </p:sp>
      <p:sp>
        <p:nvSpPr>
          <p:cNvPr id="135195" name="Rectangle 27"/>
          <p:cNvSpPr>
            <a:spLocks noChangeArrowheads="1"/>
          </p:cNvSpPr>
          <p:nvPr/>
        </p:nvSpPr>
        <p:spPr bwMode="auto">
          <a:xfrm>
            <a:off x="2276475" y="3927475"/>
            <a:ext cx="927100" cy="212725"/>
          </a:xfrm>
          <a:prstGeom prst="rect">
            <a:avLst/>
          </a:prstGeom>
          <a:noFill/>
          <a:ln w="9525">
            <a:noFill/>
            <a:miter lim="800000"/>
            <a:headEnd/>
            <a:tailEnd/>
          </a:ln>
        </p:spPr>
        <p:txBody>
          <a:bodyPr/>
          <a:lstStyle/>
          <a:p>
            <a:endParaRPr lang="en-US"/>
          </a:p>
        </p:txBody>
      </p:sp>
      <p:sp>
        <p:nvSpPr>
          <p:cNvPr id="135196" name="Rectangle 28"/>
          <p:cNvSpPr>
            <a:spLocks noChangeArrowheads="1"/>
          </p:cNvSpPr>
          <p:nvPr/>
        </p:nvSpPr>
        <p:spPr bwMode="auto">
          <a:xfrm>
            <a:off x="2263775" y="3914775"/>
            <a:ext cx="927100" cy="212725"/>
          </a:xfrm>
          <a:prstGeom prst="rect">
            <a:avLst/>
          </a:prstGeom>
          <a:noFill/>
          <a:ln w="9525">
            <a:noFill/>
            <a:miter lim="800000"/>
            <a:headEnd/>
            <a:tailEnd/>
          </a:ln>
        </p:spPr>
        <p:txBody>
          <a:bodyPr/>
          <a:lstStyle/>
          <a:p>
            <a:endParaRPr lang="en-US"/>
          </a:p>
        </p:txBody>
      </p:sp>
      <p:sp>
        <p:nvSpPr>
          <p:cNvPr id="135206" name="Freeform 38"/>
          <p:cNvSpPr>
            <a:spLocks/>
          </p:cNvSpPr>
          <p:nvPr/>
        </p:nvSpPr>
        <p:spPr bwMode="auto">
          <a:xfrm>
            <a:off x="2362200" y="228600"/>
            <a:ext cx="3067050" cy="1879600"/>
          </a:xfrm>
          <a:custGeom>
            <a:avLst/>
            <a:gdLst/>
            <a:ahLst/>
            <a:cxnLst>
              <a:cxn ang="0">
                <a:pos x="30" y="963"/>
              </a:cxn>
              <a:cxn ang="0">
                <a:pos x="54" y="867"/>
              </a:cxn>
              <a:cxn ang="0">
                <a:pos x="90" y="708"/>
              </a:cxn>
              <a:cxn ang="0">
                <a:pos x="36" y="585"/>
              </a:cxn>
              <a:cxn ang="0">
                <a:pos x="51" y="486"/>
              </a:cxn>
              <a:cxn ang="0">
                <a:pos x="606" y="132"/>
              </a:cxn>
              <a:cxn ang="0">
                <a:pos x="726" y="66"/>
              </a:cxn>
              <a:cxn ang="0">
                <a:pos x="804" y="0"/>
              </a:cxn>
              <a:cxn ang="0">
                <a:pos x="948" y="9"/>
              </a:cxn>
              <a:cxn ang="0">
                <a:pos x="1065" y="30"/>
              </a:cxn>
              <a:cxn ang="0">
                <a:pos x="1161" y="63"/>
              </a:cxn>
              <a:cxn ang="0">
                <a:pos x="1284" y="69"/>
              </a:cxn>
              <a:cxn ang="0">
                <a:pos x="1374" y="57"/>
              </a:cxn>
              <a:cxn ang="0">
                <a:pos x="1494" y="45"/>
              </a:cxn>
              <a:cxn ang="0">
                <a:pos x="1492" y="158"/>
              </a:cxn>
              <a:cxn ang="0">
                <a:pos x="1590" y="171"/>
              </a:cxn>
              <a:cxn ang="0">
                <a:pos x="1782" y="99"/>
              </a:cxn>
              <a:cxn ang="0">
                <a:pos x="1830" y="162"/>
              </a:cxn>
              <a:cxn ang="0">
                <a:pos x="1815" y="270"/>
              </a:cxn>
              <a:cxn ang="0">
                <a:pos x="1914" y="306"/>
              </a:cxn>
              <a:cxn ang="0">
                <a:pos x="1914" y="378"/>
              </a:cxn>
              <a:cxn ang="0">
                <a:pos x="1869" y="434"/>
              </a:cxn>
              <a:cxn ang="0">
                <a:pos x="1743" y="429"/>
              </a:cxn>
              <a:cxn ang="0">
                <a:pos x="1590" y="444"/>
              </a:cxn>
              <a:cxn ang="0">
                <a:pos x="1498" y="306"/>
              </a:cxn>
              <a:cxn ang="0">
                <a:pos x="1394" y="162"/>
              </a:cxn>
              <a:cxn ang="0">
                <a:pos x="1280" y="212"/>
              </a:cxn>
              <a:cxn ang="0">
                <a:pos x="1164" y="184"/>
              </a:cxn>
              <a:cxn ang="0">
                <a:pos x="1088" y="240"/>
              </a:cxn>
              <a:cxn ang="0">
                <a:pos x="1148" y="260"/>
              </a:cxn>
              <a:cxn ang="0">
                <a:pos x="1218" y="322"/>
              </a:cxn>
              <a:cxn ang="0">
                <a:pos x="1244" y="464"/>
              </a:cxn>
              <a:cxn ang="0">
                <a:pos x="1254" y="598"/>
              </a:cxn>
              <a:cxn ang="0">
                <a:pos x="1440" y="726"/>
              </a:cxn>
              <a:cxn ang="0">
                <a:pos x="1329" y="753"/>
              </a:cxn>
              <a:cxn ang="0">
                <a:pos x="1268" y="849"/>
              </a:cxn>
              <a:cxn ang="0">
                <a:pos x="1199" y="899"/>
              </a:cxn>
              <a:cxn ang="0">
                <a:pos x="1128" y="854"/>
              </a:cxn>
              <a:cxn ang="0">
                <a:pos x="1032" y="821"/>
              </a:cxn>
              <a:cxn ang="0">
                <a:pos x="929" y="824"/>
              </a:cxn>
              <a:cxn ang="0">
                <a:pos x="830" y="946"/>
              </a:cxn>
              <a:cxn ang="0">
                <a:pos x="902" y="1049"/>
              </a:cxn>
              <a:cxn ang="0">
                <a:pos x="860" y="1080"/>
              </a:cxn>
              <a:cxn ang="0">
                <a:pos x="627" y="1146"/>
              </a:cxn>
              <a:cxn ang="0">
                <a:pos x="521" y="1160"/>
              </a:cxn>
              <a:cxn ang="0">
                <a:pos x="347" y="1154"/>
              </a:cxn>
              <a:cxn ang="0">
                <a:pos x="159" y="1109"/>
              </a:cxn>
              <a:cxn ang="0">
                <a:pos x="0" y="1059"/>
              </a:cxn>
            </a:cxnLst>
            <a:rect l="0" t="0" r="r" b="b"/>
            <a:pathLst>
              <a:path w="1932" h="1184">
                <a:moveTo>
                  <a:pt x="0" y="1059"/>
                </a:moveTo>
                <a:lnTo>
                  <a:pt x="6" y="1023"/>
                </a:lnTo>
                <a:lnTo>
                  <a:pt x="15" y="993"/>
                </a:lnTo>
                <a:lnTo>
                  <a:pt x="30" y="963"/>
                </a:lnTo>
                <a:lnTo>
                  <a:pt x="39" y="933"/>
                </a:lnTo>
                <a:lnTo>
                  <a:pt x="45" y="912"/>
                </a:lnTo>
                <a:lnTo>
                  <a:pt x="39" y="882"/>
                </a:lnTo>
                <a:lnTo>
                  <a:pt x="54" y="867"/>
                </a:lnTo>
                <a:lnTo>
                  <a:pt x="75" y="846"/>
                </a:lnTo>
                <a:lnTo>
                  <a:pt x="99" y="819"/>
                </a:lnTo>
                <a:lnTo>
                  <a:pt x="99" y="729"/>
                </a:lnTo>
                <a:lnTo>
                  <a:pt x="90" y="708"/>
                </a:lnTo>
                <a:lnTo>
                  <a:pt x="72" y="684"/>
                </a:lnTo>
                <a:lnTo>
                  <a:pt x="42" y="636"/>
                </a:lnTo>
                <a:lnTo>
                  <a:pt x="33" y="618"/>
                </a:lnTo>
                <a:lnTo>
                  <a:pt x="36" y="585"/>
                </a:lnTo>
                <a:lnTo>
                  <a:pt x="45" y="555"/>
                </a:lnTo>
                <a:lnTo>
                  <a:pt x="51" y="531"/>
                </a:lnTo>
                <a:lnTo>
                  <a:pt x="51" y="510"/>
                </a:lnTo>
                <a:lnTo>
                  <a:pt x="51" y="486"/>
                </a:lnTo>
                <a:lnTo>
                  <a:pt x="96" y="420"/>
                </a:lnTo>
                <a:lnTo>
                  <a:pt x="111" y="408"/>
                </a:lnTo>
                <a:lnTo>
                  <a:pt x="318" y="375"/>
                </a:lnTo>
                <a:lnTo>
                  <a:pt x="606" y="132"/>
                </a:lnTo>
                <a:lnTo>
                  <a:pt x="624" y="126"/>
                </a:lnTo>
                <a:lnTo>
                  <a:pt x="660" y="117"/>
                </a:lnTo>
                <a:lnTo>
                  <a:pt x="705" y="96"/>
                </a:lnTo>
                <a:lnTo>
                  <a:pt x="726" y="66"/>
                </a:lnTo>
                <a:lnTo>
                  <a:pt x="747" y="54"/>
                </a:lnTo>
                <a:lnTo>
                  <a:pt x="768" y="30"/>
                </a:lnTo>
                <a:lnTo>
                  <a:pt x="783" y="9"/>
                </a:lnTo>
                <a:lnTo>
                  <a:pt x="804" y="0"/>
                </a:lnTo>
                <a:lnTo>
                  <a:pt x="816" y="15"/>
                </a:lnTo>
                <a:lnTo>
                  <a:pt x="870" y="33"/>
                </a:lnTo>
                <a:lnTo>
                  <a:pt x="903" y="30"/>
                </a:lnTo>
                <a:lnTo>
                  <a:pt x="948" y="9"/>
                </a:lnTo>
                <a:lnTo>
                  <a:pt x="972" y="3"/>
                </a:lnTo>
                <a:lnTo>
                  <a:pt x="1008" y="18"/>
                </a:lnTo>
                <a:lnTo>
                  <a:pt x="1038" y="30"/>
                </a:lnTo>
                <a:lnTo>
                  <a:pt x="1065" y="30"/>
                </a:lnTo>
                <a:lnTo>
                  <a:pt x="1086" y="27"/>
                </a:lnTo>
                <a:lnTo>
                  <a:pt x="1125" y="54"/>
                </a:lnTo>
                <a:lnTo>
                  <a:pt x="1143" y="66"/>
                </a:lnTo>
                <a:lnTo>
                  <a:pt x="1161" y="63"/>
                </a:lnTo>
                <a:lnTo>
                  <a:pt x="1182" y="54"/>
                </a:lnTo>
                <a:lnTo>
                  <a:pt x="1209" y="72"/>
                </a:lnTo>
                <a:lnTo>
                  <a:pt x="1236" y="72"/>
                </a:lnTo>
                <a:lnTo>
                  <a:pt x="1284" y="69"/>
                </a:lnTo>
                <a:lnTo>
                  <a:pt x="1311" y="78"/>
                </a:lnTo>
                <a:lnTo>
                  <a:pt x="1329" y="75"/>
                </a:lnTo>
                <a:lnTo>
                  <a:pt x="1359" y="72"/>
                </a:lnTo>
                <a:lnTo>
                  <a:pt x="1374" y="57"/>
                </a:lnTo>
                <a:lnTo>
                  <a:pt x="1386" y="39"/>
                </a:lnTo>
                <a:lnTo>
                  <a:pt x="1413" y="30"/>
                </a:lnTo>
                <a:lnTo>
                  <a:pt x="1446" y="33"/>
                </a:lnTo>
                <a:lnTo>
                  <a:pt x="1494" y="45"/>
                </a:lnTo>
                <a:lnTo>
                  <a:pt x="1530" y="66"/>
                </a:lnTo>
                <a:lnTo>
                  <a:pt x="1527" y="93"/>
                </a:lnTo>
                <a:lnTo>
                  <a:pt x="1497" y="123"/>
                </a:lnTo>
                <a:lnTo>
                  <a:pt x="1492" y="158"/>
                </a:lnTo>
                <a:lnTo>
                  <a:pt x="1518" y="204"/>
                </a:lnTo>
                <a:lnTo>
                  <a:pt x="1546" y="206"/>
                </a:lnTo>
                <a:lnTo>
                  <a:pt x="1566" y="189"/>
                </a:lnTo>
                <a:lnTo>
                  <a:pt x="1590" y="171"/>
                </a:lnTo>
                <a:lnTo>
                  <a:pt x="1620" y="147"/>
                </a:lnTo>
                <a:lnTo>
                  <a:pt x="1707" y="102"/>
                </a:lnTo>
                <a:lnTo>
                  <a:pt x="1737" y="102"/>
                </a:lnTo>
                <a:lnTo>
                  <a:pt x="1782" y="99"/>
                </a:lnTo>
                <a:lnTo>
                  <a:pt x="1782" y="123"/>
                </a:lnTo>
                <a:lnTo>
                  <a:pt x="1785" y="141"/>
                </a:lnTo>
                <a:lnTo>
                  <a:pt x="1800" y="156"/>
                </a:lnTo>
                <a:lnTo>
                  <a:pt x="1830" y="162"/>
                </a:lnTo>
                <a:lnTo>
                  <a:pt x="1839" y="186"/>
                </a:lnTo>
                <a:lnTo>
                  <a:pt x="1848" y="216"/>
                </a:lnTo>
                <a:lnTo>
                  <a:pt x="1818" y="246"/>
                </a:lnTo>
                <a:lnTo>
                  <a:pt x="1815" y="270"/>
                </a:lnTo>
                <a:lnTo>
                  <a:pt x="1836" y="282"/>
                </a:lnTo>
                <a:lnTo>
                  <a:pt x="1860" y="282"/>
                </a:lnTo>
                <a:lnTo>
                  <a:pt x="1896" y="297"/>
                </a:lnTo>
                <a:lnTo>
                  <a:pt x="1914" y="306"/>
                </a:lnTo>
                <a:lnTo>
                  <a:pt x="1929" y="318"/>
                </a:lnTo>
                <a:lnTo>
                  <a:pt x="1932" y="336"/>
                </a:lnTo>
                <a:lnTo>
                  <a:pt x="1920" y="357"/>
                </a:lnTo>
                <a:lnTo>
                  <a:pt x="1914" y="378"/>
                </a:lnTo>
                <a:lnTo>
                  <a:pt x="1901" y="399"/>
                </a:lnTo>
                <a:lnTo>
                  <a:pt x="1884" y="417"/>
                </a:lnTo>
                <a:lnTo>
                  <a:pt x="1886" y="440"/>
                </a:lnTo>
                <a:lnTo>
                  <a:pt x="1869" y="434"/>
                </a:lnTo>
                <a:lnTo>
                  <a:pt x="1854" y="434"/>
                </a:lnTo>
                <a:lnTo>
                  <a:pt x="1835" y="429"/>
                </a:lnTo>
                <a:lnTo>
                  <a:pt x="1785" y="438"/>
                </a:lnTo>
                <a:lnTo>
                  <a:pt x="1743" y="429"/>
                </a:lnTo>
                <a:lnTo>
                  <a:pt x="1710" y="429"/>
                </a:lnTo>
                <a:lnTo>
                  <a:pt x="1668" y="440"/>
                </a:lnTo>
                <a:lnTo>
                  <a:pt x="1606" y="462"/>
                </a:lnTo>
                <a:lnTo>
                  <a:pt x="1590" y="444"/>
                </a:lnTo>
                <a:lnTo>
                  <a:pt x="1586" y="404"/>
                </a:lnTo>
                <a:lnTo>
                  <a:pt x="1566" y="382"/>
                </a:lnTo>
                <a:lnTo>
                  <a:pt x="1550" y="348"/>
                </a:lnTo>
                <a:lnTo>
                  <a:pt x="1498" y="306"/>
                </a:lnTo>
                <a:lnTo>
                  <a:pt x="1494" y="260"/>
                </a:lnTo>
                <a:lnTo>
                  <a:pt x="1424" y="232"/>
                </a:lnTo>
                <a:lnTo>
                  <a:pt x="1406" y="184"/>
                </a:lnTo>
                <a:lnTo>
                  <a:pt x="1394" y="162"/>
                </a:lnTo>
                <a:lnTo>
                  <a:pt x="1346" y="158"/>
                </a:lnTo>
                <a:lnTo>
                  <a:pt x="1294" y="148"/>
                </a:lnTo>
                <a:lnTo>
                  <a:pt x="1272" y="190"/>
                </a:lnTo>
                <a:lnTo>
                  <a:pt x="1280" y="212"/>
                </a:lnTo>
                <a:lnTo>
                  <a:pt x="1274" y="222"/>
                </a:lnTo>
                <a:lnTo>
                  <a:pt x="1208" y="216"/>
                </a:lnTo>
                <a:lnTo>
                  <a:pt x="1192" y="192"/>
                </a:lnTo>
                <a:lnTo>
                  <a:pt x="1164" y="184"/>
                </a:lnTo>
                <a:lnTo>
                  <a:pt x="1138" y="182"/>
                </a:lnTo>
                <a:lnTo>
                  <a:pt x="1120" y="202"/>
                </a:lnTo>
                <a:lnTo>
                  <a:pt x="1098" y="218"/>
                </a:lnTo>
                <a:lnTo>
                  <a:pt x="1088" y="240"/>
                </a:lnTo>
                <a:lnTo>
                  <a:pt x="1060" y="278"/>
                </a:lnTo>
                <a:lnTo>
                  <a:pt x="1098" y="266"/>
                </a:lnTo>
                <a:lnTo>
                  <a:pt x="1130" y="266"/>
                </a:lnTo>
                <a:lnTo>
                  <a:pt x="1148" y="260"/>
                </a:lnTo>
                <a:lnTo>
                  <a:pt x="1162" y="274"/>
                </a:lnTo>
                <a:lnTo>
                  <a:pt x="1182" y="278"/>
                </a:lnTo>
                <a:lnTo>
                  <a:pt x="1194" y="290"/>
                </a:lnTo>
                <a:lnTo>
                  <a:pt x="1218" y="322"/>
                </a:lnTo>
                <a:lnTo>
                  <a:pt x="1228" y="362"/>
                </a:lnTo>
                <a:lnTo>
                  <a:pt x="1238" y="398"/>
                </a:lnTo>
                <a:lnTo>
                  <a:pt x="1236" y="430"/>
                </a:lnTo>
                <a:lnTo>
                  <a:pt x="1244" y="464"/>
                </a:lnTo>
                <a:lnTo>
                  <a:pt x="1278" y="508"/>
                </a:lnTo>
                <a:lnTo>
                  <a:pt x="1258" y="536"/>
                </a:lnTo>
                <a:lnTo>
                  <a:pt x="1240" y="570"/>
                </a:lnTo>
                <a:lnTo>
                  <a:pt x="1254" y="598"/>
                </a:lnTo>
                <a:lnTo>
                  <a:pt x="1302" y="622"/>
                </a:lnTo>
                <a:lnTo>
                  <a:pt x="1368" y="634"/>
                </a:lnTo>
                <a:lnTo>
                  <a:pt x="1414" y="658"/>
                </a:lnTo>
                <a:lnTo>
                  <a:pt x="1440" y="726"/>
                </a:lnTo>
                <a:lnTo>
                  <a:pt x="1389" y="698"/>
                </a:lnTo>
                <a:lnTo>
                  <a:pt x="1359" y="710"/>
                </a:lnTo>
                <a:lnTo>
                  <a:pt x="1350" y="723"/>
                </a:lnTo>
                <a:lnTo>
                  <a:pt x="1329" y="753"/>
                </a:lnTo>
                <a:lnTo>
                  <a:pt x="1305" y="780"/>
                </a:lnTo>
                <a:lnTo>
                  <a:pt x="1301" y="798"/>
                </a:lnTo>
                <a:lnTo>
                  <a:pt x="1293" y="816"/>
                </a:lnTo>
                <a:lnTo>
                  <a:pt x="1268" y="849"/>
                </a:lnTo>
                <a:lnTo>
                  <a:pt x="1241" y="864"/>
                </a:lnTo>
                <a:lnTo>
                  <a:pt x="1233" y="885"/>
                </a:lnTo>
                <a:lnTo>
                  <a:pt x="1217" y="894"/>
                </a:lnTo>
                <a:lnTo>
                  <a:pt x="1199" y="899"/>
                </a:lnTo>
                <a:lnTo>
                  <a:pt x="1182" y="899"/>
                </a:lnTo>
                <a:lnTo>
                  <a:pt x="1164" y="894"/>
                </a:lnTo>
                <a:lnTo>
                  <a:pt x="1145" y="864"/>
                </a:lnTo>
                <a:lnTo>
                  <a:pt x="1128" y="854"/>
                </a:lnTo>
                <a:lnTo>
                  <a:pt x="1115" y="834"/>
                </a:lnTo>
                <a:lnTo>
                  <a:pt x="1098" y="794"/>
                </a:lnTo>
                <a:lnTo>
                  <a:pt x="1056" y="813"/>
                </a:lnTo>
                <a:lnTo>
                  <a:pt x="1032" y="821"/>
                </a:lnTo>
                <a:lnTo>
                  <a:pt x="990" y="818"/>
                </a:lnTo>
                <a:lnTo>
                  <a:pt x="959" y="816"/>
                </a:lnTo>
                <a:lnTo>
                  <a:pt x="944" y="818"/>
                </a:lnTo>
                <a:lnTo>
                  <a:pt x="929" y="824"/>
                </a:lnTo>
                <a:lnTo>
                  <a:pt x="854" y="866"/>
                </a:lnTo>
                <a:lnTo>
                  <a:pt x="834" y="903"/>
                </a:lnTo>
                <a:lnTo>
                  <a:pt x="827" y="920"/>
                </a:lnTo>
                <a:lnTo>
                  <a:pt x="830" y="946"/>
                </a:lnTo>
                <a:lnTo>
                  <a:pt x="840" y="974"/>
                </a:lnTo>
                <a:lnTo>
                  <a:pt x="860" y="1005"/>
                </a:lnTo>
                <a:lnTo>
                  <a:pt x="879" y="1026"/>
                </a:lnTo>
                <a:lnTo>
                  <a:pt x="902" y="1049"/>
                </a:lnTo>
                <a:lnTo>
                  <a:pt x="921" y="1067"/>
                </a:lnTo>
                <a:lnTo>
                  <a:pt x="929" y="1088"/>
                </a:lnTo>
                <a:lnTo>
                  <a:pt x="918" y="1094"/>
                </a:lnTo>
                <a:lnTo>
                  <a:pt x="860" y="1080"/>
                </a:lnTo>
                <a:lnTo>
                  <a:pt x="789" y="1079"/>
                </a:lnTo>
                <a:lnTo>
                  <a:pt x="632" y="1074"/>
                </a:lnTo>
                <a:lnTo>
                  <a:pt x="635" y="1140"/>
                </a:lnTo>
                <a:lnTo>
                  <a:pt x="627" y="1146"/>
                </a:lnTo>
                <a:lnTo>
                  <a:pt x="632" y="1145"/>
                </a:lnTo>
                <a:lnTo>
                  <a:pt x="590" y="1175"/>
                </a:lnTo>
                <a:lnTo>
                  <a:pt x="545" y="1184"/>
                </a:lnTo>
                <a:lnTo>
                  <a:pt x="521" y="1160"/>
                </a:lnTo>
                <a:lnTo>
                  <a:pt x="473" y="1169"/>
                </a:lnTo>
                <a:lnTo>
                  <a:pt x="413" y="1166"/>
                </a:lnTo>
                <a:lnTo>
                  <a:pt x="381" y="1160"/>
                </a:lnTo>
                <a:lnTo>
                  <a:pt x="347" y="1154"/>
                </a:lnTo>
                <a:lnTo>
                  <a:pt x="317" y="1139"/>
                </a:lnTo>
                <a:lnTo>
                  <a:pt x="266" y="1127"/>
                </a:lnTo>
                <a:lnTo>
                  <a:pt x="215" y="1127"/>
                </a:lnTo>
                <a:lnTo>
                  <a:pt x="159" y="1109"/>
                </a:lnTo>
                <a:lnTo>
                  <a:pt x="120" y="1089"/>
                </a:lnTo>
                <a:lnTo>
                  <a:pt x="86" y="1077"/>
                </a:lnTo>
                <a:lnTo>
                  <a:pt x="50" y="1065"/>
                </a:lnTo>
                <a:lnTo>
                  <a:pt x="0" y="1059"/>
                </a:lnTo>
                <a:close/>
              </a:path>
            </a:pathLst>
          </a:custGeom>
          <a:noFill/>
          <a:ln w="28575">
            <a:solidFill>
              <a:srgbClr val="FFFF00"/>
            </a:solidFill>
            <a:round/>
            <a:headEnd/>
            <a:tailEnd/>
          </a:ln>
          <a:effectLst/>
        </p:spPr>
        <p:txBody>
          <a:bodyPr/>
          <a:lstStyle/>
          <a:p>
            <a:endParaRPr lang="en-US"/>
          </a:p>
        </p:txBody>
      </p:sp>
      <p:sp>
        <p:nvSpPr>
          <p:cNvPr id="135208" name="Rectangle 40"/>
          <p:cNvSpPr>
            <a:spLocks noChangeArrowheads="1"/>
          </p:cNvSpPr>
          <p:nvPr/>
        </p:nvSpPr>
        <p:spPr bwMode="auto">
          <a:xfrm>
            <a:off x="4511675" y="3781425"/>
            <a:ext cx="250825" cy="174625"/>
          </a:xfrm>
          <a:prstGeom prst="rect">
            <a:avLst/>
          </a:prstGeom>
          <a:noFill/>
          <a:ln w="9525">
            <a:noFill/>
            <a:miter lim="800000"/>
            <a:headEnd/>
            <a:tailEnd/>
          </a:ln>
        </p:spPr>
        <p:txBody>
          <a:bodyPr/>
          <a:lstStyle/>
          <a:p>
            <a:endParaRPr lang="en-US"/>
          </a:p>
        </p:txBody>
      </p:sp>
      <p:sp>
        <p:nvSpPr>
          <p:cNvPr id="135209" name="Rectangle 41"/>
          <p:cNvSpPr>
            <a:spLocks noChangeArrowheads="1"/>
          </p:cNvSpPr>
          <p:nvPr/>
        </p:nvSpPr>
        <p:spPr bwMode="auto">
          <a:xfrm>
            <a:off x="5384800" y="3530600"/>
            <a:ext cx="190500" cy="203200"/>
          </a:xfrm>
          <a:prstGeom prst="rect">
            <a:avLst/>
          </a:prstGeom>
          <a:noFill/>
          <a:ln w="9525">
            <a:noFill/>
            <a:miter lim="800000"/>
            <a:headEnd/>
            <a:tailEnd/>
          </a:ln>
        </p:spPr>
        <p:txBody>
          <a:bodyPr/>
          <a:lstStyle/>
          <a:p>
            <a:endParaRPr lang="en-US"/>
          </a:p>
        </p:txBody>
      </p:sp>
      <p:sp>
        <p:nvSpPr>
          <p:cNvPr id="135210" name="Rectangle 42"/>
          <p:cNvSpPr>
            <a:spLocks noChangeArrowheads="1"/>
          </p:cNvSpPr>
          <p:nvPr/>
        </p:nvSpPr>
        <p:spPr bwMode="auto">
          <a:xfrm>
            <a:off x="3654425" y="1152525"/>
            <a:ext cx="187325" cy="206375"/>
          </a:xfrm>
          <a:prstGeom prst="rect">
            <a:avLst/>
          </a:prstGeom>
          <a:noFill/>
          <a:ln w="9525">
            <a:noFill/>
            <a:miter lim="800000"/>
            <a:headEnd/>
            <a:tailEnd/>
          </a:ln>
        </p:spPr>
        <p:txBody>
          <a:bodyPr/>
          <a:lstStyle/>
          <a:p>
            <a:endParaRPr lang="en-US"/>
          </a:p>
        </p:txBody>
      </p:sp>
      <p:sp>
        <p:nvSpPr>
          <p:cNvPr id="135211" name="Rectangle 43"/>
          <p:cNvSpPr>
            <a:spLocks noChangeArrowheads="1"/>
          </p:cNvSpPr>
          <p:nvPr/>
        </p:nvSpPr>
        <p:spPr bwMode="auto">
          <a:xfrm>
            <a:off x="3654425" y="1127125"/>
            <a:ext cx="250825" cy="174625"/>
          </a:xfrm>
          <a:prstGeom prst="rect">
            <a:avLst/>
          </a:prstGeom>
          <a:noFill/>
          <a:ln w="9525">
            <a:noFill/>
            <a:miter lim="800000"/>
            <a:headEnd/>
            <a:tailEnd/>
          </a:ln>
        </p:spPr>
        <p:txBody>
          <a:bodyPr/>
          <a:lstStyle/>
          <a:p>
            <a:endParaRPr lang="en-US"/>
          </a:p>
        </p:txBody>
      </p:sp>
      <p:sp>
        <p:nvSpPr>
          <p:cNvPr id="135212" name="Rectangle 44"/>
          <p:cNvSpPr>
            <a:spLocks noChangeArrowheads="1"/>
          </p:cNvSpPr>
          <p:nvPr/>
        </p:nvSpPr>
        <p:spPr bwMode="auto">
          <a:xfrm>
            <a:off x="381000" y="2187575"/>
            <a:ext cx="544513" cy="212725"/>
          </a:xfrm>
          <a:prstGeom prst="rect">
            <a:avLst/>
          </a:prstGeom>
          <a:noFill/>
          <a:ln w="9525" algn="ctr">
            <a:noFill/>
            <a:miter lim="800000"/>
            <a:headEnd/>
            <a:tailEnd/>
          </a:ln>
          <a:effectLst>
            <a:outerShdw dist="28398" dir="1593903" algn="ctr" rotWithShape="0">
              <a:schemeClr val="tx1">
                <a:alpha val="50000"/>
              </a:schemeClr>
            </a:outerShdw>
          </a:effectLst>
        </p:spPr>
        <p:txBody>
          <a:bodyPr wrap="none" lIns="0" tIns="0" rIns="0" bIns="0">
            <a:spAutoFit/>
          </a:bodyPr>
          <a:lstStyle/>
          <a:p>
            <a:pPr algn="l"/>
            <a:r>
              <a:rPr lang="en-US" sz="1400" b="1" i="1">
                <a:solidFill>
                  <a:srgbClr val="FFFF00"/>
                </a:solidFill>
              </a:rPr>
              <a:t>SYRIA</a:t>
            </a:r>
          </a:p>
        </p:txBody>
      </p:sp>
      <p:sp>
        <p:nvSpPr>
          <p:cNvPr id="135213" name="Rectangle 45"/>
          <p:cNvSpPr>
            <a:spLocks noChangeArrowheads="1"/>
          </p:cNvSpPr>
          <p:nvPr/>
        </p:nvSpPr>
        <p:spPr bwMode="auto">
          <a:xfrm>
            <a:off x="2724150" y="3260725"/>
            <a:ext cx="184150" cy="203200"/>
          </a:xfrm>
          <a:prstGeom prst="rect">
            <a:avLst/>
          </a:prstGeom>
          <a:noFill/>
          <a:ln w="9525">
            <a:noFill/>
            <a:miter lim="800000"/>
            <a:headEnd/>
            <a:tailEnd/>
          </a:ln>
        </p:spPr>
        <p:txBody>
          <a:bodyPr/>
          <a:lstStyle/>
          <a:p>
            <a:endParaRPr lang="en-US"/>
          </a:p>
        </p:txBody>
      </p:sp>
      <p:sp>
        <p:nvSpPr>
          <p:cNvPr id="135214" name="Rectangle 46"/>
          <p:cNvSpPr>
            <a:spLocks noChangeArrowheads="1"/>
          </p:cNvSpPr>
          <p:nvPr/>
        </p:nvSpPr>
        <p:spPr bwMode="auto">
          <a:xfrm>
            <a:off x="4568825" y="1393825"/>
            <a:ext cx="187325" cy="206375"/>
          </a:xfrm>
          <a:prstGeom prst="rect">
            <a:avLst/>
          </a:prstGeom>
          <a:noFill/>
          <a:ln w="9525">
            <a:noFill/>
            <a:miter lim="800000"/>
            <a:headEnd/>
            <a:tailEnd/>
          </a:ln>
        </p:spPr>
        <p:txBody>
          <a:bodyPr/>
          <a:lstStyle/>
          <a:p>
            <a:endParaRPr lang="en-US"/>
          </a:p>
        </p:txBody>
      </p:sp>
      <p:sp>
        <p:nvSpPr>
          <p:cNvPr id="135215" name="Rectangle 47"/>
          <p:cNvSpPr>
            <a:spLocks noChangeArrowheads="1"/>
          </p:cNvSpPr>
          <p:nvPr/>
        </p:nvSpPr>
        <p:spPr bwMode="auto">
          <a:xfrm>
            <a:off x="4568825" y="1368425"/>
            <a:ext cx="250825" cy="174625"/>
          </a:xfrm>
          <a:prstGeom prst="rect">
            <a:avLst/>
          </a:prstGeom>
          <a:noFill/>
          <a:ln w="9525">
            <a:noFill/>
            <a:miter lim="800000"/>
            <a:headEnd/>
            <a:tailEnd/>
          </a:ln>
        </p:spPr>
        <p:txBody>
          <a:bodyPr/>
          <a:lstStyle/>
          <a:p>
            <a:endParaRPr lang="en-US"/>
          </a:p>
        </p:txBody>
      </p:sp>
      <p:sp>
        <p:nvSpPr>
          <p:cNvPr id="135216" name="Rectangle 48"/>
          <p:cNvSpPr>
            <a:spLocks noChangeArrowheads="1"/>
          </p:cNvSpPr>
          <p:nvPr/>
        </p:nvSpPr>
        <p:spPr bwMode="auto">
          <a:xfrm>
            <a:off x="2806700" y="2378075"/>
            <a:ext cx="177800" cy="203200"/>
          </a:xfrm>
          <a:prstGeom prst="rect">
            <a:avLst/>
          </a:prstGeom>
          <a:noFill/>
          <a:ln w="9525">
            <a:noFill/>
            <a:miter lim="800000"/>
            <a:headEnd/>
            <a:tailEnd/>
          </a:ln>
        </p:spPr>
        <p:txBody>
          <a:bodyPr/>
          <a:lstStyle/>
          <a:p>
            <a:endParaRPr lang="en-US"/>
          </a:p>
        </p:txBody>
      </p:sp>
      <p:sp>
        <p:nvSpPr>
          <p:cNvPr id="135217" name="Rectangle 49"/>
          <p:cNvSpPr>
            <a:spLocks noChangeArrowheads="1"/>
          </p:cNvSpPr>
          <p:nvPr/>
        </p:nvSpPr>
        <p:spPr bwMode="auto">
          <a:xfrm>
            <a:off x="2806700" y="2349500"/>
            <a:ext cx="292100" cy="177800"/>
          </a:xfrm>
          <a:prstGeom prst="rect">
            <a:avLst/>
          </a:prstGeom>
          <a:noFill/>
          <a:ln w="9525">
            <a:noFill/>
            <a:miter lim="800000"/>
            <a:headEnd/>
            <a:tailEnd/>
          </a:ln>
        </p:spPr>
        <p:txBody>
          <a:bodyPr/>
          <a:lstStyle/>
          <a:p>
            <a:endParaRPr lang="en-US"/>
          </a:p>
        </p:txBody>
      </p:sp>
      <p:sp>
        <p:nvSpPr>
          <p:cNvPr id="135218" name="Rectangle 50"/>
          <p:cNvSpPr>
            <a:spLocks noChangeArrowheads="1"/>
          </p:cNvSpPr>
          <p:nvPr/>
        </p:nvSpPr>
        <p:spPr bwMode="auto">
          <a:xfrm>
            <a:off x="4254500" y="2438400"/>
            <a:ext cx="187325" cy="206375"/>
          </a:xfrm>
          <a:prstGeom prst="rect">
            <a:avLst/>
          </a:prstGeom>
          <a:noFill/>
          <a:ln w="9525">
            <a:noFill/>
            <a:miter lim="800000"/>
            <a:headEnd/>
            <a:tailEnd/>
          </a:ln>
        </p:spPr>
        <p:txBody>
          <a:bodyPr/>
          <a:lstStyle/>
          <a:p>
            <a:endParaRPr lang="en-US"/>
          </a:p>
        </p:txBody>
      </p:sp>
      <p:sp>
        <p:nvSpPr>
          <p:cNvPr id="135219" name="Rectangle 51"/>
          <p:cNvSpPr>
            <a:spLocks noChangeArrowheads="1"/>
          </p:cNvSpPr>
          <p:nvPr/>
        </p:nvSpPr>
        <p:spPr bwMode="auto">
          <a:xfrm>
            <a:off x="4254500" y="2413000"/>
            <a:ext cx="250825" cy="174625"/>
          </a:xfrm>
          <a:prstGeom prst="rect">
            <a:avLst/>
          </a:prstGeom>
          <a:noFill/>
          <a:ln w="9525">
            <a:noFill/>
            <a:miter lim="800000"/>
            <a:headEnd/>
            <a:tailEnd/>
          </a:ln>
        </p:spPr>
        <p:txBody>
          <a:bodyPr/>
          <a:lstStyle/>
          <a:p>
            <a:endParaRPr lang="en-US"/>
          </a:p>
        </p:txBody>
      </p:sp>
      <p:sp>
        <p:nvSpPr>
          <p:cNvPr id="135220" name="Rectangle 52"/>
          <p:cNvSpPr>
            <a:spLocks noChangeArrowheads="1"/>
          </p:cNvSpPr>
          <p:nvPr/>
        </p:nvSpPr>
        <p:spPr bwMode="auto">
          <a:xfrm>
            <a:off x="669925" y="3155950"/>
            <a:ext cx="187325" cy="206375"/>
          </a:xfrm>
          <a:prstGeom prst="rect">
            <a:avLst/>
          </a:prstGeom>
          <a:noFill/>
          <a:ln w="9525">
            <a:noFill/>
            <a:miter lim="800000"/>
            <a:headEnd/>
            <a:tailEnd/>
          </a:ln>
        </p:spPr>
        <p:txBody>
          <a:bodyPr/>
          <a:lstStyle/>
          <a:p>
            <a:endParaRPr lang="en-US"/>
          </a:p>
        </p:txBody>
      </p:sp>
      <p:sp>
        <p:nvSpPr>
          <p:cNvPr id="135221" name="Rectangle 53"/>
          <p:cNvSpPr>
            <a:spLocks noChangeArrowheads="1"/>
          </p:cNvSpPr>
          <p:nvPr/>
        </p:nvSpPr>
        <p:spPr bwMode="auto">
          <a:xfrm>
            <a:off x="669925" y="3130550"/>
            <a:ext cx="250825" cy="174625"/>
          </a:xfrm>
          <a:prstGeom prst="rect">
            <a:avLst/>
          </a:prstGeom>
          <a:noFill/>
          <a:ln w="9525">
            <a:noFill/>
            <a:miter lim="800000"/>
            <a:headEnd/>
            <a:tailEnd/>
          </a:ln>
        </p:spPr>
        <p:txBody>
          <a:bodyPr/>
          <a:lstStyle/>
          <a:p>
            <a:endParaRPr lang="en-US"/>
          </a:p>
        </p:txBody>
      </p:sp>
      <p:sp>
        <p:nvSpPr>
          <p:cNvPr id="135222" name="Rectangle 54"/>
          <p:cNvSpPr>
            <a:spLocks noChangeArrowheads="1"/>
          </p:cNvSpPr>
          <p:nvPr/>
        </p:nvSpPr>
        <p:spPr bwMode="auto">
          <a:xfrm>
            <a:off x="692150" y="3390900"/>
            <a:ext cx="292100" cy="174625"/>
          </a:xfrm>
          <a:prstGeom prst="rect">
            <a:avLst/>
          </a:prstGeom>
          <a:noFill/>
          <a:ln w="9525">
            <a:noFill/>
            <a:miter lim="800000"/>
            <a:headEnd/>
            <a:tailEnd/>
          </a:ln>
        </p:spPr>
        <p:txBody>
          <a:bodyPr/>
          <a:lstStyle/>
          <a:p>
            <a:endParaRPr lang="en-US"/>
          </a:p>
        </p:txBody>
      </p:sp>
      <p:sp>
        <p:nvSpPr>
          <p:cNvPr id="135223" name="Rectangle 55"/>
          <p:cNvSpPr>
            <a:spLocks noChangeArrowheads="1"/>
          </p:cNvSpPr>
          <p:nvPr/>
        </p:nvSpPr>
        <p:spPr bwMode="auto">
          <a:xfrm>
            <a:off x="4457700" y="908050"/>
            <a:ext cx="676275" cy="269875"/>
          </a:xfrm>
          <a:prstGeom prst="rect">
            <a:avLst/>
          </a:prstGeom>
          <a:noFill/>
          <a:ln w="9525">
            <a:noFill/>
            <a:miter lim="800000"/>
            <a:headEnd/>
            <a:tailEnd/>
          </a:ln>
        </p:spPr>
        <p:txBody>
          <a:bodyPr/>
          <a:lstStyle/>
          <a:p>
            <a:endParaRPr lang="en-US"/>
          </a:p>
        </p:txBody>
      </p:sp>
      <p:sp>
        <p:nvSpPr>
          <p:cNvPr id="135224" name="Rectangle 56"/>
          <p:cNvSpPr>
            <a:spLocks noChangeArrowheads="1"/>
          </p:cNvSpPr>
          <p:nvPr/>
        </p:nvSpPr>
        <p:spPr bwMode="auto">
          <a:xfrm>
            <a:off x="5334000" y="1524000"/>
            <a:ext cx="704850" cy="273050"/>
          </a:xfrm>
          <a:prstGeom prst="rect">
            <a:avLst/>
          </a:prstGeom>
          <a:noFill/>
          <a:ln w="9525">
            <a:noFill/>
            <a:miter lim="800000"/>
            <a:headEnd/>
            <a:tailEnd/>
          </a:ln>
        </p:spPr>
        <p:txBody>
          <a:bodyPr/>
          <a:lstStyle/>
          <a:p>
            <a:endParaRPr lang="en-US"/>
          </a:p>
        </p:txBody>
      </p:sp>
      <p:sp>
        <p:nvSpPr>
          <p:cNvPr id="135225" name="Rectangle 57"/>
          <p:cNvSpPr>
            <a:spLocks noChangeArrowheads="1"/>
          </p:cNvSpPr>
          <p:nvPr/>
        </p:nvSpPr>
        <p:spPr bwMode="auto">
          <a:xfrm>
            <a:off x="4197350" y="2073275"/>
            <a:ext cx="730250" cy="273050"/>
          </a:xfrm>
          <a:prstGeom prst="rect">
            <a:avLst/>
          </a:prstGeom>
          <a:noFill/>
          <a:ln w="9525">
            <a:noFill/>
            <a:miter lim="800000"/>
            <a:headEnd/>
            <a:tailEnd/>
          </a:ln>
        </p:spPr>
        <p:txBody>
          <a:bodyPr/>
          <a:lstStyle/>
          <a:p>
            <a:endParaRPr lang="en-US"/>
          </a:p>
        </p:txBody>
      </p:sp>
      <p:sp>
        <p:nvSpPr>
          <p:cNvPr id="135226" name="Rectangle 58"/>
          <p:cNvSpPr>
            <a:spLocks noChangeArrowheads="1"/>
          </p:cNvSpPr>
          <p:nvPr/>
        </p:nvSpPr>
        <p:spPr bwMode="auto">
          <a:xfrm>
            <a:off x="1558925" y="3413125"/>
            <a:ext cx="1393825" cy="247650"/>
          </a:xfrm>
          <a:prstGeom prst="rect">
            <a:avLst/>
          </a:prstGeom>
          <a:noFill/>
          <a:ln w="9525">
            <a:noFill/>
            <a:miter lim="800000"/>
            <a:headEnd/>
            <a:tailEnd/>
          </a:ln>
        </p:spPr>
        <p:txBody>
          <a:bodyPr/>
          <a:lstStyle/>
          <a:p>
            <a:endParaRPr lang="en-US"/>
          </a:p>
        </p:txBody>
      </p:sp>
      <p:sp>
        <p:nvSpPr>
          <p:cNvPr id="135228" name="Rectangle 60"/>
          <p:cNvSpPr>
            <a:spLocks noChangeArrowheads="1"/>
          </p:cNvSpPr>
          <p:nvPr/>
        </p:nvSpPr>
        <p:spPr bwMode="auto">
          <a:xfrm>
            <a:off x="2441575" y="930275"/>
            <a:ext cx="863600" cy="269875"/>
          </a:xfrm>
          <a:prstGeom prst="rect">
            <a:avLst/>
          </a:prstGeom>
          <a:noFill/>
          <a:ln w="9525">
            <a:noFill/>
            <a:miter lim="800000"/>
            <a:headEnd/>
            <a:tailEnd/>
          </a:ln>
        </p:spPr>
        <p:txBody>
          <a:bodyPr/>
          <a:lstStyle/>
          <a:p>
            <a:endParaRPr lang="en-US"/>
          </a:p>
        </p:txBody>
      </p:sp>
      <p:sp>
        <p:nvSpPr>
          <p:cNvPr id="135230" name="Rectangle 62"/>
          <p:cNvSpPr>
            <a:spLocks noChangeArrowheads="1"/>
          </p:cNvSpPr>
          <p:nvPr/>
        </p:nvSpPr>
        <p:spPr bwMode="auto">
          <a:xfrm>
            <a:off x="4883150" y="2609850"/>
            <a:ext cx="927100" cy="212725"/>
          </a:xfrm>
          <a:prstGeom prst="rect">
            <a:avLst/>
          </a:prstGeom>
          <a:noFill/>
          <a:ln w="9525">
            <a:noFill/>
            <a:miter lim="800000"/>
            <a:headEnd/>
            <a:tailEnd/>
          </a:ln>
        </p:spPr>
        <p:txBody>
          <a:bodyPr/>
          <a:lstStyle/>
          <a:p>
            <a:endParaRPr lang="en-US"/>
          </a:p>
        </p:txBody>
      </p:sp>
      <p:sp>
        <p:nvSpPr>
          <p:cNvPr id="135231" name="Rectangle 63"/>
          <p:cNvSpPr>
            <a:spLocks noChangeArrowheads="1"/>
          </p:cNvSpPr>
          <p:nvPr/>
        </p:nvSpPr>
        <p:spPr bwMode="auto">
          <a:xfrm>
            <a:off x="3581400" y="1828800"/>
            <a:ext cx="927100" cy="212725"/>
          </a:xfrm>
          <a:prstGeom prst="rect">
            <a:avLst/>
          </a:prstGeom>
          <a:noFill/>
          <a:ln w="9525">
            <a:noFill/>
            <a:miter lim="800000"/>
            <a:headEnd/>
            <a:tailEnd/>
          </a:ln>
        </p:spPr>
        <p:txBody>
          <a:bodyPr/>
          <a:lstStyle/>
          <a:p>
            <a:endParaRPr lang="en-US"/>
          </a:p>
        </p:txBody>
      </p:sp>
      <p:sp>
        <p:nvSpPr>
          <p:cNvPr id="135232" name="Rectangle 64"/>
          <p:cNvSpPr>
            <a:spLocks noChangeArrowheads="1"/>
          </p:cNvSpPr>
          <p:nvPr/>
        </p:nvSpPr>
        <p:spPr bwMode="auto">
          <a:xfrm>
            <a:off x="3895725" y="1616075"/>
            <a:ext cx="927100" cy="212725"/>
          </a:xfrm>
          <a:prstGeom prst="rect">
            <a:avLst/>
          </a:prstGeom>
          <a:noFill/>
          <a:ln w="9525">
            <a:noFill/>
            <a:miter lim="800000"/>
            <a:headEnd/>
            <a:tailEnd/>
          </a:ln>
        </p:spPr>
        <p:txBody>
          <a:bodyPr/>
          <a:lstStyle/>
          <a:p>
            <a:endParaRPr lang="en-US"/>
          </a:p>
        </p:txBody>
      </p:sp>
      <p:sp>
        <p:nvSpPr>
          <p:cNvPr id="135233" name="Rectangle 65"/>
          <p:cNvSpPr>
            <a:spLocks noChangeArrowheads="1"/>
          </p:cNvSpPr>
          <p:nvPr/>
        </p:nvSpPr>
        <p:spPr bwMode="auto">
          <a:xfrm>
            <a:off x="3883025" y="1603375"/>
            <a:ext cx="927100" cy="212725"/>
          </a:xfrm>
          <a:prstGeom prst="rect">
            <a:avLst/>
          </a:prstGeom>
          <a:noFill/>
          <a:ln w="9525">
            <a:noFill/>
            <a:miter lim="800000"/>
            <a:headEnd/>
            <a:tailEnd/>
          </a:ln>
        </p:spPr>
        <p:txBody>
          <a:bodyPr/>
          <a:lstStyle/>
          <a:p>
            <a:endParaRPr lang="en-US"/>
          </a:p>
        </p:txBody>
      </p:sp>
      <p:sp>
        <p:nvSpPr>
          <p:cNvPr id="135237" name="Rectangle 69"/>
          <p:cNvSpPr>
            <a:spLocks noChangeArrowheads="1"/>
          </p:cNvSpPr>
          <p:nvPr/>
        </p:nvSpPr>
        <p:spPr bwMode="auto">
          <a:xfrm>
            <a:off x="2803525" y="885825"/>
            <a:ext cx="471488" cy="152400"/>
          </a:xfrm>
          <a:prstGeom prst="rect">
            <a:avLst/>
          </a:prstGeom>
          <a:noFill/>
          <a:ln w="9525">
            <a:noFill/>
            <a:miter lim="800000"/>
            <a:headEnd/>
            <a:tailEnd/>
          </a:ln>
        </p:spPr>
        <p:txBody>
          <a:bodyPr wrap="none" lIns="0" tIns="0" rIns="0" bIns="0">
            <a:spAutoFit/>
          </a:bodyPr>
          <a:lstStyle/>
          <a:p>
            <a:pPr algn="l"/>
            <a:r>
              <a:rPr lang="en-US" sz="1000" b="1">
                <a:solidFill>
                  <a:srgbClr val="000000"/>
                </a:solidFill>
              </a:rPr>
              <a:t>Tal Afar</a:t>
            </a:r>
            <a:endParaRPr lang="en-US" sz="1000" b="1">
              <a:solidFill>
                <a:schemeClr val="tx2"/>
              </a:solidFill>
            </a:endParaRPr>
          </a:p>
        </p:txBody>
      </p:sp>
      <p:sp>
        <p:nvSpPr>
          <p:cNvPr id="135239" name="Rectangle 71"/>
          <p:cNvSpPr>
            <a:spLocks noChangeArrowheads="1"/>
          </p:cNvSpPr>
          <p:nvPr/>
        </p:nvSpPr>
        <p:spPr bwMode="auto">
          <a:xfrm>
            <a:off x="3641725" y="2865438"/>
            <a:ext cx="457200" cy="152400"/>
          </a:xfrm>
          <a:prstGeom prst="rect">
            <a:avLst/>
          </a:prstGeom>
          <a:noFill/>
          <a:ln w="9525" algn="ctr">
            <a:noFill/>
            <a:miter lim="800000"/>
            <a:headEnd/>
            <a:tailEnd/>
          </a:ln>
          <a:effectLst/>
        </p:spPr>
        <p:txBody>
          <a:bodyPr wrap="none" lIns="0" tIns="0" rIns="0" bIns="0">
            <a:spAutoFit/>
          </a:bodyPr>
          <a:lstStyle/>
          <a:p>
            <a:pPr algn="l"/>
            <a:r>
              <a:rPr lang="en-US" sz="1000" b="1">
                <a:solidFill>
                  <a:srgbClr val="000000"/>
                </a:solidFill>
              </a:rPr>
              <a:t>Ramadi</a:t>
            </a:r>
          </a:p>
        </p:txBody>
      </p:sp>
      <p:sp>
        <p:nvSpPr>
          <p:cNvPr id="135241" name="Rectangle 73"/>
          <p:cNvSpPr>
            <a:spLocks noChangeArrowheads="1"/>
          </p:cNvSpPr>
          <p:nvPr/>
        </p:nvSpPr>
        <p:spPr bwMode="auto">
          <a:xfrm>
            <a:off x="2209800" y="2514600"/>
            <a:ext cx="477838" cy="152400"/>
          </a:xfrm>
          <a:prstGeom prst="rect">
            <a:avLst/>
          </a:prstGeom>
          <a:noFill/>
          <a:ln w="9525">
            <a:noFill/>
            <a:miter lim="800000"/>
            <a:headEnd/>
            <a:tailEnd/>
          </a:ln>
        </p:spPr>
        <p:txBody>
          <a:bodyPr wrap="none" lIns="0" tIns="0" rIns="0" bIns="0">
            <a:spAutoFit/>
          </a:bodyPr>
          <a:lstStyle/>
          <a:p>
            <a:pPr algn="l"/>
            <a:r>
              <a:rPr lang="en-US" sz="1000" b="1">
                <a:solidFill>
                  <a:srgbClr val="000000"/>
                </a:solidFill>
              </a:rPr>
              <a:t>Al Qaim</a:t>
            </a:r>
            <a:endParaRPr lang="en-US" sz="1000" b="1">
              <a:solidFill>
                <a:schemeClr val="tx2"/>
              </a:solidFill>
            </a:endParaRPr>
          </a:p>
        </p:txBody>
      </p:sp>
      <p:sp>
        <p:nvSpPr>
          <p:cNvPr id="135248" name="Rectangle 80"/>
          <p:cNvSpPr>
            <a:spLocks noChangeArrowheads="1"/>
          </p:cNvSpPr>
          <p:nvPr/>
        </p:nvSpPr>
        <p:spPr bwMode="auto">
          <a:xfrm>
            <a:off x="395288" y="4724400"/>
            <a:ext cx="1295400" cy="212725"/>
          </a:xfrm>
          <a:prstGeom prst="rect">
            <a:avLst/>
          </a:prstGeom>
          <a:noFill/>
          <a:ln w="9525" algn="ctr">
            <a:noFill/>
            <a:miter lim="800000"/>
            <a:headEnd/>
            <a:tailEnd/>
          </a:ln>
          <a:effectLst>
            <a:outerShdw dist="28398" dir="1593903" algn="ctr" rotWithShape="0">
              <a:schemeClr val="tx1">
                <a:alpha val="50000"/>
              </a:schemeClr>
            </a:outerShdw>
          </a:effectLst>
        </p:spPr>
        <p:txBody>
          <a:bodyPr wrap="none" lIns="0" tIns="0" rIns="0" bIns="0">
            <a:spAutoFit/>
          </a:bodyPr>
          <a:lstStyle/>
          <a:p>
            <a:pPr algn="l"/>
            <a:r>
              <a:rPr lang="en-US" sz="1400" b="1" i="1">
                <a:solidFill>
                  <a:srgbClr val="FFFF00"/>
                </a:solidFill>
              </a:rPr>
              <a:t>SAUDI ARABIA</a:t>
            </a:r>
          </a:p>
        </p:txBody>
      </p:sp>
      <p:sp>
        <p:nvSpPr>
          <p:cNvPr id="135260" name="Rectangle 92"/>
          <p:cNvSpPr>
            <a:spLocks noChangeArrowheads="1"/>
          </p:cNvSpPr>
          <p:nvPr/>
        </p:nvSpPr>
        <p:spPr bwMode="auto">
          <a:xfrm>
            <a:off x="4495800" y="3048000"/>
            <a:ext cx="477838" cy="152400"/>
          </a:xfrm>
          <a:prstGeom prst="rect">
            <a:avLst/>
          </a:prstGeom>
          <a:noFill/>
          <a:ln w="9525" algn="ctr">
            <a:noFill/>
            <a:miter lim="800000"/>
            <a:headEnd/>
            <a:tailEnd/>
          </a:ln>
          <a:effectLst/>
        </p:spPr>
        <p:txBody>
          <a:bodyPr wrap="none" lIns="0" tIns="0" rIns="0" bIns="0">
            <a:spAutoFit/>
          </a:bodyPr>
          <a:lstStyle/>
          <a:p>
            <a:pPr algn="l"/>
            <a:r>
              <a:rPr lang="en-US" sz="1000" b="1">
                <a:effectLst>
                  <a:outerShdw blurRad="38100" dist="38100" dir="2700000" algn="tl">
                    <a:srgbClr val="C0C0C0"/>
                  </a:outerShdw>
                </a:effectLst>
              </a:rPr>
              <a:t>Fallujah</a:t>
            </a:r>
          </a:p>
        </p:txBody>
      </p:sp>
      <p:sp>
        <p:nvSpPr>
          <p:cNvPr id="135262" name="Rectangle 94"/>
          <p:cNvSpPr>
            <a:spLocks noChangeArrowheads="1"/>
          </p:cNvSpPr>
          <p:nvPr/>
        </p:nvSpPr>
        <p:spPr bwMode="auto">
          <a:xfrm>
            <a:off x="8458200" y="2743200"/>
            <a:ext cx="434975" cy="212725"/>
          </a:xfrm>
          <a:prstGeom prst="rect">
            <a:avLst/>
          </a:prstGeom>
          <a:noFill/>
          <a:ln w="9525" algn="ctr">
            <a:noFill/>
            <a:miter lim="800000"/>
            <a:headEnd/>
            <a:tailEnd/>
          </a:ln>
          <a:effectLst>
            <a:outerShdw dist="28398" dir="1593903" algn="ctr" rotWithShape="0">
              <a:schemeClr val="tx1">
                <a:alpha val="50000"/>
              </a:schemeClr>
            </a:outerShdw>
          </a:effectLst>
        </p:spPr>
        <p:txBody>
          <a:bodyPr wrap="none" lIns="0" tIns="0" rIns="0" bIns="0">
            <a:spAutoFit/>
          </a:bodyPr>
          <a:lstStyle/>
          <a:p>
            <a:pPr algn="l"/>
            <a:r>
              <a:rPr lang="en-US" sz="1400" b="1" i="1">
                <a:solidFill>
                  <a:srgbClr val="FFFF00"/>
                </a:solidFill>
              </a:rPr>
              <a:t>IRAN</a:t>
            </a:r>
          </a:p>
        </p:txBody>
      </p:sp>
      <p:sp>
        <p:nvSpPr>
          <p:cNvPr id="135263" name="Rectangle 95"/>
          <p:cNvSpPr>
            <a:spLocks noChangeArrowheads="1"/>
          </p:cNvSpPr>
          <p:nvPr/>
        </p:nvSpPr>
        <p:spPr bwMode="auto">
          <a:xfrm>
            <a:off x="28575" y="3657600"/>
            <a:ext cx="536575" cy="152400"/>
          </a:xfrm>
          <a:prstGeom prst="rect">
            <a:avLst/>
          </a:prstGeom>
          <a:noFill/>
          <a:ln w="9525" algn="ctr">
            <a:noFill/>
            <a:miter lim="800000"/>
            <a:headEnd/>
            <a:tailEnd/>
          </a:ln>
          <a:effectLst>
            <a:outerShdw dist="28398" dir="1593903" algn="ctr" rotWithShape="0">
              <a:schemeClr val="tx1">
                <a:alpha val="50000"/>
              </a:schemeClr>
            </a:outerShdw>
          </a:effectLst>
        </p:spPr>
        <p:txBody>
          <a:bodyPr wrap="none" lIns="0" tIns="0" rIns="0" bIns="0">
            <a:spAutoFit/>
          </a:bodyPr>
          <a:lstStyle/>
          <a:p>
            <a:pPr algn="l"/>
            <a:r>
              <a:rPr lang="en-US" sz="1000" b="1" i="1">
                <a:solidFill>
                  <a:srgbClr val="FFFF00"/>
                </a:solidFill>
              </a:rPr>
              <a:t>JORDAN</a:t>
            </a:r>
          </a:p>
        </p:txBody>
      </p:sp>
      <p:sp>
        <p:nvSpPr>
          <p:cNvPr id="135264" name="Rectangle 96"/>
          <p:cNvSpPr>
            <a:spLocks noChangeArrowheads="1"/>
          </p:cNvSpPr>
          <p:nvPr/>
        </p:nvSpPr>
        <p:spPr bwMode="auto">
          <a:xfrm>
            <a:off x="5257800" y="0"/>
            <a:ext cx="3886200" cy="438150"/>
          </a:xfrm>
          <a:prstGeom prst="rect">
            <a:avLst/>
          </a:prstGeom>
          <a:noFill/>
          <a:ln w="9525" algn="ctr">
            <a:noFill/>
            <a:miter lim="800000"/>
            <a:headEnd/>
            <a:tailEnd/>
          </a:ln>
          <a:effectLst>
            <a:outerShdw dist="35921" dir="2700000" algn="ctr" rotWithShape="0">
              <a:srgbClr val="C6D8C0"/>
            </a:outerShdw>
          </a:effectLst>
        </p:spPr>
        <p:txBody>
          <a:bodyPr anchor="ctr"/>
          <a:lstStyle/>
          <a:p>
            <a:endParaRPr lang="en-US" sz="4000">
              <a:solidFill>
                <a:srgbClr val="F30D1D"/>
              </a:solidFill>
            </a:endParaRPr>
          </a:p>
        </p:txBody>
      </p:sp>
      <p:sp>
        <p:nvSpPr>
          <p:cNvPr id="135274" name="Rectangle 106"/>
          <p:cNvSpPr>
            <a:spLocks noChangeArrowheads="1"/>
          </p:cNvSpPr>
          <p:nvPr/>
        </p:nvSpPr>
        <p:spPr bwMode="auto">
          <a:xfrm>
            <a:off x="7239000" y="6491288"/>
            <a:ext cx="1905000" cy="366712"/>
          </a:xfrm>
          <a:prstGeom prst="rect">
            <a:avLst/>
          </a:prstGeom>
          <a:solidFill>
            <a:srgbClr val="FFFFFF"/>
          </a:solidFill>
          <a:ln w="9525">
            <a:noFill/>
            <a:miter lim="800000"/>
            <a:headEnd/>
            <a:tailEnd/>
          </a:ln>
          <a:effectLst/>
        </p:spPr>
        <p:txBody>
          <a:bodyPr>
            <a:spAutoFit/>
          </a:bodyPr>
          <a:lstStyle/>
          <a:p>
            <a:pPr algn="r" rtl="1"/>
            <a:r>
              <a:rPr lang="en-US" b="1">
                <a:solidFill>
                  <a:srgbClr val="00FF00"/>
                </a:solidFill>
              </a:rPr>
              <a:t>UNCLASSIFIED</a:t>
            </a:r>
          </a:p>
        </p:txBody>
      </p:sp>
      <p:sp>
        <p:nvSpPr>
          <p:cNvPr id="135275" name="Rectangle 107"/>
          <p:cNvSpPr>
            <a:spLocks noChangeArrowheads="1"/>
          </p:cNvSpPr>
          <p:nvPr/>
        </p:nvSpPr>
        <p:spPr bwMode="auto">
          <a:xfrm>
            <a:off x="0" y="0"/>
            <a:ext cx="2057400" cy="366713"/>
          </a:xfrm>
          <a:prstGeom prst="rect">
            <a:avLst/>
          </a:prstGeom>
          <a:solidFill>
            <a:srgbClr val="FFFFFF"/>
          </a:solidFill>
          <a:ln w="9525">
            <a:noFill/>
            <a:miter lim="800000"/>
            <a:headEnd/>
            <a:tailEnd/>
          </a:ln>
          <a:effectLst/>
        </p:spPr>
        <p:txBody>
          <a:bodyPr>
            <a:spAutoFit/>
          </a:bodyPr>
          <a:lstStyle/>
          <a:p>
            <a:pPr algn="l" rtl="1"/>
            <a:r>
              <a:rPr lang="en-US" b="1">
                <a:solidFill>
                  <a:srgbClr val="00FF00"/>
                </a:solidFill>
              </a:rPr>
              <a:t>UNCLASSIFIED</a:t>
            </a:r>
          </a:p>
        </p:txBody>
      </p:sp>
      <p:sp>
        <p:nvSpPr>
          <p:cNvPr id="135283" name="AutoShape 115"/>
          <p:cNvSpPr>
            <a:spLocks noChangeArrowheads="1"/>
          </p:cNvSpPr>
          <p:nvPr/>
        </p:nvSpPr>
        <p:spPr bwMode="auto">
          <a:xfrm>
            <a:off x="2286000" y="2362200"/>
            <a:ext cx="152400" cy="152400"/>
          </a:xfrm>
          <a:prstGeom prst="star5">
            <a:avLst/>
          </a:prstGeom>
          <a:noFill/>
          <a:ln w="9525">
            <a:solidFill>
              <a:schemeClr val="tx1"/>
            </a:solidFill>
            <a:miter lim="800000"/>
            <a:headEnd/>
            <a:tailEnd/>
          </a:ln>
          <a:effectLst/>
        </p:spPr>
        <p:txBody>
          <a:bodyPr wrap="none" anchor="ctr"/>
          <a:lstStyle/>
          <a:p>
            <a:endParaRPr lang="en-US"/>
          </a:p>
        </p:txBody>
      </p:sp>
      <p:sp>
        <p:nvSpPr>
          <p:cNvPr id="135284" name="AutoShape 116"/>
          <p:cNvSpPr>
            <a:spLocks noChangeArrowheads="1"/>
          </p:cNvSpPr>
          <p:nvPr/>
        </p:nvSpPr>
        <p:spPr bwMode="auto">
          <a:xfrm>
            <a:off x="4038600" y="2971800"/>
            <a:ext cx="152400" cy="152400"/>
          </a:xfrm>
          <a:prstGeom prst="star5">
            <a:avLst/>
          </a:prstGeom>
          <a:noFill/>
          <a:ln w="9525">
            <a:solidFill>
              <a:schemeClr val="tx1"/>
            </a:solidFill>
            <a:miter lim="800000"/>
            <a:headEnd/>
            <a:tailEnd/>
          </a:ln>
          <a:effectLst/>
        </p:spPr>
        <p:txBody>
          <a:bodyPr wrap="none" anchor="ctr"/>
          <a:lstStyle/>
          <a:p>
            <a:endParaRPr lang="en-US"/>
          </a:p>
        </p:txBody>
      </p:sp>
      <p:sp>
        <p:nvSpPr>
          <p:cNvPr id="135285" name="AutoShape 117"/>
          <p:cNvSpPr>
            <a:spLocks noChangeArrowheads="1"/>
          </p:cNvSpPr>
          <p:nvPr/>
        </p:nvSpPr>
        <p:spPr bwMode="auto">
          <a:xfrm>
            <a:off x="4343400" y="3124200"/>
            <a:ext cx="152400" cy="152400"/>
          </a:xfrm>
          <a:prstGeom prst="star5">
            <a:avLst/>
          </a:prstGeom>
          <a:noFill/>
          <a:ln w="9525">
            <a:solidFill>
              <a:schemeClr val="tx1"/>
            </a:solidFill>
            <a:miter lim="800000"/>
            <a:headEnd/>
            <a:tailEnd/>
          </a:ln>
          <a:effectLst/>
        </p:spPr>
        <p:txBody>
          <a:bodyPr wrap="none" anchor="ctr"/>
          <a:lstStyle/>
          <a:p>
            <a:endParaRPr lang="en-US"/>
          </a:p>
        </p:txBody>
      </p:sp>
      <p:sp>
        <p:nvSpPr>
          <p:cNvPr id="135287" name="AutoShape 119"/>
          <p:cNvSpPr>
            <a:spLocks noChangeArrowheads="1"/>
          </p:cNvSpPr>
          <p:nvPr/>
        </p:nvSpPr>
        <p:spPr bwMode="auto">
          <a:xfrm>
            <a:off x="3200400" y="762000"/>
            <a:ext cx="152400" cy="152400"/>
          </a:xfrm>
          <a:prstGeom prst="star5">
            <a:avLst/>
          </a:prstGeom>
          <a:noFill/>
          <a:ln w="9525">
            <a:solidFill>
              <a:schemeClr val="tx1"/>
            </a:solidFill>
            <a:miter lim="800000"/>
            <a:headEnd/>
            <a:tailEnd/>
          </a:ln>
          <a:effectLst/>
        </p:spPr>
        <p:txBody>
          <a:bodyPr wrap="none" anchor="ctr"/>
          <a:lstStyle/>
          <a:p>
            <a:endParaRPr lang="en-US"/>
          </a:p>
        </p:txBody>
      </p:sp>
      <p:sp>
        <p:nvSpPr>
          <p:cNvPr id="135294" name="Rectangle 126"/>
          <p:cNvSpPr>
            <a:spLocks noChangeArrowheads="1"/>
          </p:cNvSpPr>
          <p:nvPr/>
        </p:nvSpPr>
        <p:spPr bwMode="auto">
          <a:xfrm>
            <a:off x="0" y="0"/>
            <a:ext cx="2667000" cy="366713"/>
          </a:xfrm>
          <a:prstGeom prst="rect">
            <a:avLst/>
          </a:prstGeom>
          <a:solidFill>
            <a:srgbClr val="FFFFFF"/>
          </a:solidFill>
          <a:ln w="9525">
            <a:noFill/>
            <a:miter lim="800000"/>
            <a:headEnd/>
            <a:tailEnd/>
          </a:ln>
          <a:effectLst/>
        </p:spPr>
        <p:txBody>
          <a:bodyPr>
            <a:spAutoFit/>
          </a:bodyPr>
          <a:lstStyle/>
          <a:p>
            <a:pPr algn="l" rtl="1"/>
            <a:r>
              <a:rPr lang="en-US" b="1">
                <a:solidFill>
                  <a:srgbClr val="00FF00"/>
                </a:solidFill>
              </a:rPr>
              <a:t>UNCLASSIFIED/FOUO</a:t>
            </a:r>
          </a:p>
        </p:txBody>
      </p:sp>
      <p:sp>
        <p:nvSpPr>
          <p:cNvPr id="135295" name="Rectangle 127"/>
          <p:cNvSpPr>
            <a:spLocks noChangeArrowheads="1"/>
          </p:cNvSpPr>
          <p:nvPr/>
        </p:nvSpPr>
        <p:spPr bwMode="auto">
          <a:xfrm>
            <a:off x="6477000" y="6491288"/>
            <a:ext cx="2667000" cy="366712"/>
          </a:xfrm>
          <a:prstGeom prst="rect">
            <a:avLst/>
          </a:prstGeom>
          <a:solidFill>
            <a:srgbClr val="FFFFFF"/>
          </a:solidFill>
          <a:ln w="9525">
            <a:noFill/>
            <a:miter lim="800000"/>
            <a:headEnd/>
            <a:tailEnd/>
          </a:ln>
          <a:effectLst/>
        </p:spPr>
        <p:txBody>
          <a:bodyPr>
            <a:spAutoFit/>
          </a:bodyPr>
          <a:lstStyle/>
          <a:p>
            <a:pPr algn="l" rtl="1"/>
            <a:r>
              <a:rPr lang="en-US" b="1">
                <a:solidFill>
                  <a:srgbClr val="00FF00"/>
                </a:solidFill>
              </a:rPr>
              <a:t>New Sites</a:t>
            </a:r>
          </a:p>
        </p:txBody>
      </p:sp>
      <p:sp>
        <p:nvSpPr>
          <p:cNvPr id="135296" name="AutoShape 128"/>
          <p:cNvSpPr>
            <a:spLocks noChangeArrowheads="1"/>
          </p:cNvSpPr>
          <p:nvPr/>
        </p:nvSpPr>
        <p:spPr bwMode="auto">
          <a:xfrm>
            <a:off x="5334000" y="1371600"/>
            <a:ext cx="152400" cy="152400"/>
          </a:xfrm>
          <a:prstGeom prst="star5">
            <a:avLst/>
          </a:prstGeom>
          <a:noFill/>
          <a:ln w="9525">
            <a:solidFill>
              <a:schemeClr val="tx1"/>
            </a:solidFill>
            <a:miter lim="800000"/>
            <a:headEnd/>
            <a:tailEnd/>
          </a:ln>
          <a:effectLst/>
        </p:spPr>
        <p:txBody>
          <a:bodyPr wrap="none" anchor="ctr"/>
          <a:lstStyle/>
          <a:p>
            <a:endParaRPr lang="en-US"/>
          </a:p>
        </p:txBody>
      </p:sp>
      <p:sp>
        <p:nvSpPr>
          <p:cNvPr id="135297" name="Rectangle 129"/>
          <p:cNvSpPr>
            <a:spLocks noChangeArrowheads="1"/>
          </p:cNvSpPr>
          <p:nvPr/>
        </p:nvSpPr>
        <p:spPr bwMode="auto">
          <a:xfrm>
            <a:off x="4876800" y="1600200"/>
            <a:ext cx="1828800" cy="152400"/>
          </a:xfrm>
          <a:prstGeom prst="rect">
            <a:avLst/>
          </a:prstGeom>
          <a:noFill/>
          <a:ln w="9525">
            <a:noFill/>
            <a:miter lim="800000"/>
            <a:headEnd/>
            <a:tailEnd/>
          </a:ln>
        </p:spPr>
        <p:txBody>
          <a:bodyPr lIns="0" tIns="0" rIns="0" bIns="0">
            <a:spAutoFit/>
          </a:bodyPr>
          <a:lstStyle/>
          <a:p>
            <a:pPr algn="l"/>
            <a:r>
              <a:rPr lang="en-US" sz="1000" b="1">
                <a:solidFill>
                  <a:srgbClr val="000000"/>
                </a:solidFill>
              </a:rPr>
              <a:t>Sulaimanyah</a:t>
            </a:r>
            <a:endParaRPr lang="en-US" sz="1000" b="1">
              <a:solidFill>
                <a:schemeClr val="tx2"/>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Rectangle 4"/>
          <p:cNvSpPr>
            <a:spLocks noGrp="1" noChangeArrowheads="1"/>
          </p:cNvSpPr>
          <p:nvPr>
            <p:ph type="title" idx="4294967295"/>
          </p:nvPr>
        </p:nvSpPr>
        <p:spPr>
          <a:xfrm>
            <a:off x="0" y="274638"/>
            <a:ext cx="8229600" cy="1143000"/>
          </a:xfrm>
        </p:spPr>
        <p:txBody>
          <a:bodyPr/>
          <a:lstStyle/>
          <a:p>
            <a:r>
              <a:rPr lang="en-US"/>
              <a:t>        Mosul VoTech Center</a:t>
            </a:r>
          </a:p>
        </p:txBody>
      </p:sp>
      <p:pic>
        <p:nvPicPr>
          <p:cNvPr id="166919" name="Picture 7" descr="Mosel-1"/>
          <p:cNvPicPr>
            <a:picLocks noChangeAspect="1" noChangeArrowheads="1"/>
          </p:cNvPicPr>
          <p:nvPr/>
        </p:nvPicPr>
        <p:blipFill>
          <a:blip r:embed="rId2" cstate="screen"/>
          <a:srcRect/>
          <a:stretch>
            <a:fillRect/>
          </a:stretch>
        </p:blipFill>
        <p:spPr bwMode="auto">
          <a:xfrm>
            <a:off x="1219200" y="1143000"/>
            <a:ext cx="7086600" cy="5314950"/>
          </a:xfrm>
          <a:prstGeom prst="rect">
            <a:avLst/>
          </a:prstGeom>
          <a:noFill/>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5377</TotalTime>
  <Words>1382</Words>
  <Application>Microsoft Office PowerPoint</Application>
  <PresentationFormat>On-screen Show (4:3)</PresentationFormat>
  <Paragraphs>194</Paragraphs>
  <Slides>41</Slides>
  <Notes>8</Notes>
  <HiddenSlides>1</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6" baseType="lpstr">
      <vt:lpstr>Arial</vt:lpstr>
      <vt:lpstr>Times New Roman</vt:lpstr>
      <vt:lpstr>Wingdings</vt:lpstr>
      <vt:lpstr>Default Design</vt:lpstr>
      <vt:lpstr>Bitmap Image</vt:lpstr>
      <vt:lpstr>Slide 1</vt:lpstr>
      <vt:lpstr> 358th CA BDE VoTech Team  (DSN 835-2116) </vt:lpstr>
      <vt:lpstr>Importance of VoTech Training</vt:lpstr>
      <vt:lpstr>Current Problem</vt:lpstr>
      <vt:lpstr>Slide 5</vt:lpstr>
      <vt:lpstr>Slide 6</vt:lpstr>
      <vt:lpstr>Slide 7</vt:lpstr>
      <vt:lpstr>Slide 8</vt:lpstr>
      <vt:lpstr>        Mosul VoTech Center</vt:lpstr>
      <vt:lpstr>Mosul VoTech</vt:lpstr>
      <vt:lpstr>        Kirkuk VoTech Center</vt:lpstr>
      <vt:lpstr>        Kirkuk VoTech Center</vt:lpstr>
      <vt:lpstr>        Kirkuk VoTech Center</vt:lpstr>
      <vt:lpstr>        Kirkuk VoTech Center</vt:lpstr>
      <vt:lpstr>        Kirkuk VoTech Center</vt:lpstr>
      <vt:lpstr>        Kirkuk VoTech Center</vt:lpstr>
      <vt:lpstr>        Kirkuk VoTech Center</vt:lpstr>
      <vt:lpstr>        Najaf VoTech Center</vt:lpstr>
      <vt:lpstr>        Najaf VoTech Center</vt:lpstr>
      <vt:lpstr>Najaf VoTech Center</vt:lpstr>
      <vt:lpstr>        Najaf VoTech Center</vt:lpstr>
      <vt:lpstr>Najaf VoTech Center</vt:lpstr>
      <vt:lpstr>Kout VoTech Center</vt:lpstr>
      <vt:lpstr>Kout VoTech Center</vt:lpstr>
      <vt:lpstr>Kout VoTech Center</vt:lpstr>
      <vt:lpstr>Kout VoTech Center</vt:lpstr>
      <vt:lpstr>Iskanderiah VoTech Center</vt:lpstr>
      <vt:lpstr>Iskanderiah VoTech Center</vt:lpstr>
      <vt:lpstr>Iskanderiah VoTech Center</vt:lpstr>
      <vt:lpstr>Iskanderiah VoTech Center</vt:lpstr>
      <vt:lpstr>Khor Al-Zubair VoTech</vt:lpstr>
      <vt:lpstr>Al Waziryah VoTech School</vt:lpstr>
      <vt:lpstr>Al Wazinyah VoTech School</vt:lpstr>
      <vt:lpstr>Waziryah VoTech Center</vt:lpstr>
      <vt:lpstr>Waziryah VoTech Center</vt:lpstr>
      <vt:lpstr>Arbil VTC </vt:lpstr>
      <vt:lpstr>Arbil VTC</vt:lpstr>
      <vt:lpstr>Arbil VTC</vt:lpstr>
      <vt:lpstr>Arbil VTC</vt:lpstr>
      <vt:lpstr>Meeting with Center Directors</vt:lpstr>
      <vt:lpstr>Summary</vt:lpstr>
    </vt:vector>
  </TitlesOfParts>
  <Company>DoD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john.tokarewich</dc:creator>
  <cp:lastModifiedBy>Brennen</cp:lastModifiedBy>
  <cp:revision>223</cp:revision>
  <dcterms:created xsi:type="dcterms:W3CDTF">2006-08-29T06:06:07Z</dcterms:created>
  <dcterms:modified xsi:type="dcterms:W3CDTF">2007-07-17T12:09:03Z</dcterms:modified>
</cp:coreProperties>
</file>